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 id="2147483801" r:id="rId2"/>
  </p:sldMasterIdLst>
  <p:notesMasterIdLst>
    <p:notesMasterId r:id="rId44"/>
  </p:notesMasterIdLst>
  <p:sldIdLst>
    <p:sldId id="387" r:id="rId3"/>
    <p:sldId id="555" r:id="rId4"/>
    <p:sldId id="259" r:id="rId5"/>
    <p:sldId id="986" r:id="rId6"/>
    <p:sldId id="984" r:id="rId7"/>
    <p:sldId id="982" r:id="rId8"/>
    <p:sldId id="983" r:id="rId9"/>
    <p:sldId id="256" r:id="rId10"/>
    <p:sldId id="258" r:id="rId11"/>
    <p:sldId id="545" r:id="rId12"/>
    <p:sldId id="551" r:id="rId13"/>
    <p:sldId id="552" r:id="rId14"/>
    <p:sldId id="553" r:id="rId15"/>
    <p:sldId id="938" r:id="rId16"/>
    <p:sldId id="940" r:id="rId17"/>
    <p:sldId id="944" r:id="rId18"/>
    <p:sldId id="554" r:id="rId19"/>
    <p:sldId id="525" r:id="rId20"/>
    <p:sldId id="546" r:id="rId21"/>
    <p:sldId id="526" r:id="rId22"/>
    <p:sldId id="542" r:id="rId23"/>
    <p:sldId id="987" r:id="rId24"/>
    <p:sldId id="981" r:id="rId25"/>
    <p:sldId id="977" r:id="rId26"/>
    <p:sldId id="979" r:id="rId27"/>
    <p:sldId id="539" r:id="rId28"/>
    <p:sldId id="544" r:id="rId29"/>
    <p:sldId id="535" r:id="rId30"/>
    <p:sldId id="532" r:id="rId31"/>
    <p:sldId id="988" r:id="rId32"/>
    <p:sldId id="989" r:id="rId33"/>
    <p:sldId id="980" r:id="rId34"/>
    <p:sldId id="533" r:id="rId35"/>
    <p:sldId id="538" r:id="rId36"/>
    <p:sldId id="547" r:id="rId37"/>
    <p:sldId id="540" r:id="rId38"/>
    <p:sldId id="550" r:id="rId39"/>
    <p:sldId id="992" r:id="rId40"/>
    <p:sldId id="991" r:id="rId41"/>
    <p:sldId id="990" r:id="rId42"/>
    <p:sldId id="49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8A26"/>
    <a:srgbClr val="FFFFFF"/>
    <a:srgbClr val="F4EE00"/>
    <a:srgbClr val="8FC7D6"/>
    <a:srgbClr val="4169E1"/>
    <a:srgbClr val="80B1D3"/>
    <a:srgbClr val="2BCB2B"/>
    <a:srgbClr val="BEBADA"/>
    <a:srgbClr val="8DD3C7"/>
    <a:srgbClr val="FFFF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650" autoAdjust="0"/>
    <p:restoredTop sz="95865" autoAdjust="0"/>
  </p:normalViewPr>
  <p:slideViewPr>
    <p:cSldViewPr snapToGrid="0">
      <p:cViewPr varScale="1">
        <p:scale>
          <a:sx n="113" d="100"/>
          <a:sy n="113" d="100"/>
        </p:scale>
        <p:origin x="1026" y="11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6F0C5-C6C4-4F2D-80A0-34C0AB2B1EF3}" type="datetimeFigureOut">
              <a:rPr lang="en-US" smtClean="0"/>
              <a:pPr/>
              <a:t>4/17/2025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74EA1E-4A79-44B3-AA42-18A84773C7C3}" type="slidenum">
              <a:rPr lang="en-US" smtClean="0"/>
              <a:pPr/>
              <a:t>‹#›</a:t>
            </a:fld>
            <a:endParaRPr lang="en-US" dirty="0"/>
          </a:p>
        </p:txBody>
      </p:sp>
    </p:spTree>
    <p:extLst>
      <p:ext uri="{BB962C8B-B14F-4D97-AF65-F5344CB8AC3E}">
        <p14:creationId xmlns:p14="http://schemas.microsoft.com/office/powerpoint/2010/main" val="1526344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Today is all about discovering new ways to engage people at</a:t>
            </a:r>
            <a:r>
              <a:rPr lang="en-US" baseline="0" dirty="0"/>
              <a:t> your sites. I’ve found that citizen science is a great way to get folks involved in science and in nature. People have an innate </a:t>
            </a:r>
            <a:r>
              <a:rPr lang="en-US" baseline="0" dirty="0" err="1"/>
              <a:t>curiousity</a:t>
            </a:r>
            <a:r>
              <a:rPr lang="en-US" baseline="0" dirty="0"/>
              <a:t> about the natural world, since they were little kids, and citizen science is a wonderful way for them to satisfy that curiosity and contribute to scientific research.  At the same time, scientists are able to harness the power of so many more people than they usually would. </a:t>
            </a:r>
          </a:p>
        </p:txBody>
      </p:sp>
      <p:sp>
        <p:nvSpPr>
          <p:cNvPr id="4" name="Slide Number Placeholder 3"/>
          <p:cNvSpPr>
            <a:spLocks noGrp="1"/>
          </p:cNvSpPr>
          <p:nvPr>
            <p:ph type="sldNum" sz="quarter" idx="10"/>
          </p:nvPr>
        </p:nvSpPr>
        <p:spPr/>
        <p:txBody>
          <a:bodyPr/>
          <a:lstStyle/>
          <a:p>
            <a:fld id="{BC74EA1E-4A79-44B3-AA42-18A84773C7C3}" type="slidenum">
              <a:rPr lang="en-US" smtClean="0"/>
              <a:pPr/>
              <a:t>1</a:t>
            </a:fld>
            <a:endParaRPr lang="en-US" dirty="0"/>
          </a:p>
        </p:txBody>
      </p:sp>
    </p:spTree>
    <p:extLst>
      <p:ext uri="{BB962C8B-B14F-4D97-AF65-F5344CB8AC3E}">
        <p14:creationId xmlns:p14="http://schemas.microsoft.com/office/powerpoint/2010/main" val="3615141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Today is all about discovering new ways to engage people at</a:t>
            </a:r>
            <a:r>
              <a:rPr lang="en-US" baseline="0" dirty="0"/>
              <a:t> your sites. I’ve found that citizen science is a great way to get folks involved in science and in nature. People have an innate </a:t>
            </a:r>
            <a:r>
              <a:rPr lang="en-US" baseline="0" dirty="0" err="1"/>
              <a:t>curiousity</a:t>
            </a:r>
            <a:r>
              <a:rPr lang="en-US" baseline="0" dirty="0"/>
              <a:t> about the natural world, since they were little kids, and citizen science is a wonderful way for them to satisfy that curiosity and contribute to scientific research.  At the same time, scientists are able to harness the power of so many more people than they usually would. </a:t>
            </a:r>
          </a:p>
        </p:txBody>
      </p:sp>
      <p:sp>
        <p:nvSpPr>
          <p:cNvPr id="4" name="Slide Number Placeholder 3"/>
          <p:cNvSpPr>
            <a:spLocks noGrp="1"/>
          </p:cNvSpPr>
          <p:nvPr>
            <p:ph type="sldNum" sz="quarter" idx="10"/>
          </p:nvPr>
        </p:nvSpPr>
        <p:spPr/>
        <p:txBody>
          <a:bodyPr/>
          <a:lstStyle/>
          <a:p>
            <a:fld id="{BC74EA1E-4A79-44B3-AA42-18A84773C7C3}" type="slidenum">
              <a:rPr lang="en-US" smtClean="0"/>
              <a:pPr/>
              <a:t>2</a:t>
            </a:fld>
            <a:endParaRPr lang="en-US" dirty="0"/>
          </a:p>
        </p:txBody>
      </p:sp>
    </p:spTree>
    <p:extLst>
      <p:ext uri="{BB962C8B-B14F-4D97-AF65-F5344CB8AC3E}">
        <p14:creationId xmlns:p14="http://schemas.microsoft.com/office/powerpoint/2010/main" val="4252745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74EA1E-4A79-44B3-AA42-18A84773C7C3}" type="slidenum">
              <a:rPr lang="en-US" smtClean="0"/>
              <a:pPr/>
              <a:t>20</a:t>
            </a:fld>
            <a:endParaRPr lang="en-US" dirty="0"/>
          </a:p>
        </p:txBody>
      </p:sp>
    </p:spTree>
    <p:extLst>
      <p:ext uri="{BB962C8B-B14F-4D97-AF65-F5344CB8AC3E}">
        <p14:creationId xmlns:p14="http://schemas.microsoft.com/office/powerpoint/2010/main" val="54623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74EA1E-4A79-44B3-AA42-18A84773C7C3}" type="slidenum">
              <a:rPr lang="en-US" smtClean="0"/>
              <a:pPr/>
              <a:t>21</a:t>
            </a:fld>
            <a:endParaRPr lang="en-US" dirty="0"/>
          </a:p>
        </p:txBody>
      </p:sp>
    </p:spTree>
    <p:extLst>
      <p:ext uri="{BB962C8B-B14F-4D97-AF65-F5344CB8AC3E}">
        <p14:creationId xmlns:p14="http://schemas.microsoft.com/office/powerpoint/2010/main" val="398161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4F3B9-7053-10A7-D5B8-495862A11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4D4C99-1D85-31A6-8E69-5EF742D1270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10C0AF9-49A3-AA8C-FEC9-8D0A71297A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A01882-B01C-16ED-C114-C00EC54E7643}"/>
              </a:ext>
            </a:extLst>
          </p:cNvPr>
          <p:cNvSpPr>
            <a:spLocks noGrp="1"/>
          </p:cNvSpPr>
          <p:nvPr>
            <p:ph type="sldNum" sz="quarter" idx="5"/>
          </p:nvPr>
        </p:nvSpPr>
        <p:spPr/>
        <p:txBody>
          <a:bodyPr/>
          <a:lstStyle/>
          <a:p>
            <a:fld id="{BC74EA1E-4A79-44B3-AA42-18A84773C7C3}" type="slidenum">
              <a:rPr lang="en-US" smtClean="0"/>
              <a:pPr/>
              <a:t>22</a:t>
            </a:fld>
            <a:endParaRPr lang="en-US" dirty="0"/>
          </a:p>
        </p:txBody>
      </p:sp>
    </p:spTree>
    <p:extLst>
      <p:ext uri="{BB962C8B-B14F-4D97-AF65-F5344CB8AC3E}">
        <p14:creationId xmlns:p14="http://schemas.microsoft.com/office/powerpoint/2010/main" val="2063146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74EA1E-4A79-44B3-AA42-18A84773C7C3}" type="slidenum">
              <a:rPr lang="en-US" smtClean="0"/>
              <a:pPr/>
              <a:t>23</a:t>
            </a:fld>
            <a:endParaRPr lang="en-US" dirty="0"/>
          </a:p>
        </p:txBody>
      </p:sp>
    </p:spTree>
    <p:extLst>
      <p:ext uri="{BB962C8B-B14F-4D97-AF65-F5344CB8AC3E}">
        <p14:creationId xmlns:p14="http://schemas.microsoft.com/office/powerpoint/2010/main" val="3010206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74EA1E-4A79-44B3-AA42-18A84773C7C3}" type="slidenum">
              <a:rPr lang="en-US" smtClean="0"/>
              <a:pPr/>
              <a:t>41</a:t>
            </a:fld>
            <a:endParaRPr lang="en-US" dirty="0"/>
          </a:p>
        </p:txBody>
      </p:sp>
    </p:spTree>
    <p:extLst>
      <p:ext uri="{BB962C8B-B14F-4D97-AF65-F5344CB8AC3E}">
        <p14:creationId xmlns:p14="http://schemas.microsoft.com/office/powerpoint/2010/main" val="1434907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2088E8-0558-4298-8A96-747A8678D129}"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3238777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088E8-0558-4298-8A96-747A8678D129}"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252564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088E8-0558-4298-8A96-747A8678D129}"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3920133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37CE52-C3CF-4394-8D8D-E11F8C183B82}"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688718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CE52-C3CF-4394-8D8D-E11F8C183B82}"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3903237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37CE52-C3CF-4394-8D8D-E11F8C183B82}"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2505960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7CE52-C3CF-4394-8D8D-E11F8C183B82}" type="datetimeFigureOut">
              <a:rPr lang="en-US" smtClean="0"/>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760998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7CE52-C3CF-4394-8D8D-E11F8C183B82}" type="datetimeFigureOut">
              <a:rPr lang="en-US" smtClean="0"/>
              <a:t>4/17/2025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1528914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7CE52-C3CF-4394-8D8D-E11F8C183B82}" type="datetimeFigureOut">
              <a:rPr lang="en-US" smtClean="0"/>
              <a:t>4/17/2025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3774426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7CE52-C3CF-4394-8D8D-E11F8C183B82}" type="datetimeFigureOut">
              <a:rPr lang="en-US" smtClean="0"/>
              <a:t>4/17/2025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1104132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37CE52-C3CF-4394-8D8D-E11F8C183B82}" type="datetimeFigureOut">
              <a:rPr lang="en-US" smtClean="0"/>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3794363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088E8-0558-4298-8A96-747A8678D129}"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3433933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37CE52-C3CF-4394-8D8D-E11F8C183B82}" type="datetimeFigureOut">
              <a:rPr lang="en-US" smtClean="0"/>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3926128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CE52-C3CF-4394-8D8D-E11F8C183B82}"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1533382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7CE52-C3CF-4394-8D8D-E11F8C183B82}" type="datetimeFigureOut">
              <a:rPr lang="en-US" smtClean="0"/>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B265B-D47C-47C6-B133-68C343EB9068}" type="slidenum">
              <a:rPr lang="en-US" smtClean="0"/>
              <a:t>‹#›</a:t>
            </a:fld>
            <a:endParaRPr lang="en-US"/>
          </a:p>
        </p:txBody>
      </p:sp>
    </p:spTree>
    <p:extLst>
      <p:ext uri="{BB962C8B-B14F-4D97-AF65-F5344CB8AC3E}">
        <p14:creationId xmlns:p14="http://schemas.microsoft.com/office/powerpoint/2010/main" val="1282375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2088E8-0558-4298-8A96-747A8678D129}" type="datetimeFigureOut">
              <a:rPr lang="en-US" smtClean="0"/>
              <a:pPr/>
              <a:t>4/17/2025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3294888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2088E8-0558-4298-8A96-747A8678D129}" type="datetimeFigureOut">
              <a:rPr lang="en-US" smtClean="0"/>
              <a:pPr/>
              <a:t>4/17/2025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207001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2088E8-0558-4298-8A96-747A8678D129}" type="datetimeFigureOut">
              <a:rPr lang="en-US" smtClean="0"/>
              <a:pPr/>
              <a:t>4/17/2025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1130299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solidFill>
                  <a:schemeClr val="accent2">
                    <a:lumMod val="75000"/>
                  </a:schemeClr>
                </a:solidFill>
                <a:latin typeface="Roboto Slab" pitchFamily="2" charset="0"/>
                <a:ea typeface="Roboto Slab" pitchFamily="2"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2088E8-0558-4298-8A96-747A8678D129}" type="datetimeFigureOut">
              <a:rPr lang="en-US" smtClean="0"/>
              <a:pPr/>
              <a:t>4/17/2025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3771284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2088E8-0558-4298-8A96-747A8678D129}" type="datetimeFigureOut">
              <a:rPr lang="en-US" smtClean="0"/>
              <a:pPr/>
              <a:t>4/17/2025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2370084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2088E8-0558-4298-8A96-747A8678D129}" type="datetimeFigureOut">
              <a:rPr lang="en-US" smtClean="0"/>
              <a:pPr/>
              <a:t>4/17/2025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2175211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2088E8-0558-4298-8A96-747A8678D129}" type="datetimeFigureOut">
              <a:rPr lang="en-US" smtClean="0"/>
              <a:pPr/>
              <a:t>4/17/2025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4013931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088E8-0558-4298-8A96-747A8678D129}" type="datetimeFigureOut">
              <a:rPr lang="en-US" smtClean="0"/>
              <a:pPr/>
              <a:t>4/17/2025</a:t>
            </a:fld>
            <a:endParaRPr lang="en-US" dirty="0"/>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71D40-5AD8-4980-9F42-9AB86A574BD3}" type="slidenum">
              <a:rPr lang="en-US" smtClean="0"/>
              <a:pPr/>
              <a:t>‹#›</a:t>
            </a:fld>
            <a:endParaRPr lang="en-US" dirty="0"/>
          </a:p>
        </p:txBody>
      </p:sp>
    </p:spTree>
    <p:extLst>
      <p:ext uri="{BB962C8B-B14F-4D97-AF65-F5344CB8AC3E}">
        <p14:creationId xmlns:p14="http://schemas.microsoft.com/office/powerpoint/2010/main" val="145450119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37CE52-C3CF-4394-8D8D-E11F8C183B82}" type="datetimeFigureOut">
              <a:rPr lang="en-US" smtClean="0"/>
              <a:t>4/17/2025</a:t>
            </a:fld>
            <a:endParaRPr lang="en-US"/>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B265B-D47C-47C6-B133-68C343EB9068}" type="slidenum">
              <a:rPr lang="en-US" smtClean="0"/>
              <a:t>‹#›</a:t>
            </a:fld>
            <a:endParaRPr lang="en-US"/>
          </a:p>
        </p:txBody>
      </p:sp>
    </p:spTree>
    <p:extLst>
      <p:ext uri="{BB962C8B-B14F-4D97-AF65-F5344CB8AC3E}">
        <p14:creationId xmlns:p14="http://schemas.microsoft.com/office/powerpoint/2010/main" val="346775654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emf"/><Relationship Id="rId7" Type="http://schemas.openxmlformats.org/officeDocument/2006/relationships/image" Target="../media/image31.png"/><Relationship Id="rId2" Type="http://schemas.openxmlformats.org/officeDocument/2006/relationships/image" Target="../media/image26.emf"/><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emf"/><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emf"/><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8.emf"/><Relationship Id="rId4" Type="http://schemas.openxmlformats.org/officeDocument/2006/relationships/image" Target="../media/image27.emf"/><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5.emf"/><Relationship Id="rId1" Type="http://schemas.openxmlformats.org/officeDocument/2006/relationships/slideLayout" Target="../slideLayouts/slideLayout1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6.emf"/><Relationship Id="rId1" Type="http://schemas.openxmlformats.org/officeDocument/2006/relationships/slideLayout" Target="../slideLayouts/slideLayout18.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emf"/><Relationship Id="rId1" Type="http://schemas.openxmlformats.org/officeDocument/2006/relationships/slideLayout" Target="../slideLayouts/slideLayout18.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6.xml"/><Relationship Id="rId6" Type="http://schemas.microsoft.com/office/2007/relationships/hdphoto" Target="../media/hdphoto3.wdp"/><Relationship Id="rId5" Type="http://schemas.openxmlformats.org/officeDocument/2006/relationships/image" Target="../media/image41.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6.xml"/><Relationship Id="rId6" Type="http://schemas.microsoft.com/office/2007/relationships/hdphoto" Target="../media/hdphoto3.wdp"/><Relationship Id="rId5" Type="http://schemas.openxmlformats.org/officeDocument/2006/relationships/image" Target="../media/image4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18.xml"/><Relationship Id="rId1" Type="http://schemas.openxmlformats.org/officeDocument/2006/relationships/video" Target="https://www.youtube.com/embed/rV_4bi417uQ?feature=oembed" TargetMode="External"/><Relationship Id="rId4" Type="http://schemas.openxmlformats.org/officeDocument/2006/relationships/hyperlink" Target="https://youtu.be/rV_4bi417uQ"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18.xml"/><Relationship Id="rId1" Type="http://schemas.openxmlformats.org/officeDocument/2006/relationships/video" Target="https://www.youtube.com/embed/FnbC3XC2has?feature=oembed" TargetMode="External"/><Relationship Id="rId4" Type="http://schemas.openxmlformats.org/officeDocument/2006/relationships/hyperlink" Target="https://youtu.be/FnbC3XC2ha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caterpillarscount.unc.edu/virtualSurvey" TargetMode="Externa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caterpillarscount.unc.edu/mapsAndGraphs" TargetMode="External"/><Relationship Id="rId1" Type="http://schemas.openxmlformats.org/officeDocument/2006/relationships/slideLayout" Target="../slideLayouts/slideLayout13.xml"/><Relationship Id="rId5" Type="http://schemas.openxmlformats.org/officeDocument/2006/relationships/hyperlink" Target="https://caterpillarscount.unc.edu/userDashboard" TargetMode="External"/><Relationship Id="rId4" Type="http://schemas.openxmlformats.org/officeDocument/2006/relationships/hyperlink" Target="https://caterpillarscount.unc.edu/resource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jpeg"/><Relationship Id="rId7"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jpeg"/><Relationship Id="rId7"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13.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12.png"/><Relationship Id="rId10" Type="http://schemas.openxmlformats.org/officeDocument/2006/relationships/image" Target="../media/image3.png"/><Relationship Id="rId4" Type="http://schemas.openxmlformats.org/officeDocument/2006/relationships/image" Target="../media/image11.jpe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jpeg"/><Relationship Id="rId7"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13.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12.png"/><Relationship Id="rId10" Type="http://schemas.openxmlformats.org/officeDocument/2006/relationships/image" Target="../media/image3.png"/><Relationship Id="rId4" Type="http://schemas.openxmlformats.org/officeDocument/2006/relationships/image" Target="../media/image11.jpe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jpeg"/><Relationship Id="rId7"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13.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12.png"/><Relationship Id="rId10" Type="http://schemas.openxmlformats.org/officeDocument/2006/relationships/image" Target="../media/image3.png"/><Relationship Id="rId4" Type="http://schemas.openxmlformats.org/officeDocument/2006/relationships/image" Target="../media/image11.jpeg"/><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eg"/><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3.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4660"/>
          <a:stretch/>
        </p:blipFill>
        <p:spPr>
          <a:xfrm>
            <a:off x="-10510" y="-10027"/>
            <a:ext cx="12202510" cy="6889048"/>
          </a:xfrm>
          <a:prstGeom prst="rect">
            <a:avLst/>
          </a:prstGeom>
        </p:spPr>
      </p:pic>
      <p:sp>
        <p:nvSpPr>
          <p:cNvPr id="4" name="TextBox 3"/>
          <p:cNvSpPr txBox="1"/>
          <p:nvPr/>
        </p:nvSpPr>
        <p:spPr>
          <a:xfrm>
            <a:off x="6096000" y="2351782"/>
            <a:ext cx="6199171" cy="800219"/>
          </a:xfrm>
          <a:prstGeom prst="rect">
            <a:avLst/>
          </a:prstGeom>
          <a:noFill/>
        </p:spPr>
        <p:txBody>
          <a:bodyPr wrap="square" rtlCol="0">
            <a:spAutoFit/>
          </a:bodyPr>
          <a:lstStyle/>
          <a:p>
            <a:pPr algn="ctr">
              <a:spcBef>
                <a:spcPts val="1800"/>
              </a:spcBef>
            </a:pPr>
            <a:r>
              <a:rPr lang="en-US" sz="2800" b="1" dirty="0">
                <a:solidFill>
                  <a:srgbClr val="FFFFFF"/>
                </a:solidFill>
                <a:latin typeface="Montserrat Light" panose="00000400000000000000" pitchFamily="50" charset="0"/>
                <a:ea typeface="Roboto Slab" pitchFamily="2" charset="0"/>
                <a:cs typeface="Segoe UI Semilight" panose="020B0402040204020203" pitchFamily="34" charset="0"/>
              </a:rPr>
              <a:t>Allen Hurlbert</a:t>
            </a:r>
            <a:br>
              <a:rPr lang="en-US" sz="2800" b="1" dirty="0">
                <a:solidFill>
                  <a:srgbClr val="FFFFFF"/>
                </a:solidFill>
                <a:latin typeface="Montserrat Light" panose="00000400000000000000" pitchFamily="50" charset="0"/>
                <a:ea typeface="Roboto Slab" pitchFamily="2" charset="0"/>
                <a:cs typeface="Segoe UI Semilight" panose="020B0402040204020203" pitchFamily="34" charset="0"/>
              </a:rPr>
            </a:br>
            <a:r>
              <a:rPr lang="en-US" b="1" dirty="0">
                <a:solidFill>
                  <a:srgbClr val="FFFFFF"/>
                </a:solidFill>
                <a:latin typeface="Montserrat Light" panose="00000400000000000000" pitchFamily="50" charset="0"/>
                <a:ea typeface="Roboto Slab" pitchFamily="2" charset="0"/>
                <a:cs typeface="Segoe UI Semilight" panose="020B0402040204020203" pitchFamily="34" charset="0"/>
              </a:rPr>
              <a:t>UNIVERSITY OF NORTH CAROLINA-CHAPEL HILL</a:t>
            </a:r>
            <a:endParaRPr lang="en-US" sz="2000" dirty="0">
              <a:solidFill>
                <a:srgbClr val="FFFFFF"/>
              </a:solidFill>
              <a:latin typeface="Montserrat Light" panose="00000400000000000000" pitchFamily="50" charset="0"/>
              <a:ea typeface="Roboto Slab" pitchFamily="2" charset="0"/>
              <a:cs typeface="Segoe UI Semilight" panose="020B0402040204020203" pitchFamily="34" charset="0"/>
            </a:endParaRPr>
          </a:p>
        </p:txBody>
      </p:sp>
      <p:sp>
        <p:nvSpPr>
          <p:cNvPr id="5" name="AutoShape 6" descr="http://img1.123freevectors.com/wp-content/uploads/animals_big/066_free-vector-birds-pack.png"/>
          <p:cNvSpPr>
            <a:spLocks noChangeAspect="1" noChangeArrowheads="1"/>
          </p:cNvSpPr>
          <p:nvPr/>
        </p:nvSpPr>
        <p:spPr bwMode="auto">
          <a:xfrm>
            <a:off x="1679575" y="-14446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TextBox 14"/>
          <p:cNvSpPr txBox="1"/>
          <p:nvPr/>
        </p:nvSpPr>
        <p:spPr>
          <a:xfrm>
            <a:off x="209287" y="211422"/>
            <a:ext cx="8886880" cy="1200329"/>
          </a:xfrm>
          <a:prstGeom prst="rect">
            <a:avLst/>
          </a:prstGeom>
          <a:noFill/>
        </p:spPr>
        <p:txBody>
          <a:bodyPr wrap="square" rtlCol="0">
            <a:spAutoFit/>
          </a:bodyPr>
          <a:lstStyle/>
          <a:p>
            <a:r>
              <a:rPr lang="en-US" sz="7200" b="1" dirty="0">
                <a:solidFill>
                  <a:srgbClr val="FFFF00"/>
                </a:solidFill>
                <a:latin typeface="Kaushan Script" panose="03060602040705080205" pitchFamily="66" charset="0"/>
                <a:cs typeface="Segoe UI Semilight" panose="020B0402040204020203" pitchFamily="34" charset="0"/>
              </a:rPr>
              <a:t>Caterpillars Count! </a:t>
            </a:r>
          </a:p>
        </p:txBody>
      </p:sp>
      <p:sp>
        <p:nvSpPr>
          <p:cNvPr id="2" name="TextBox 1"/>
          <p:cNvSpPr txBox="1"/>
          <p:nvPr/>
        </p:nvSpPr>
        <p:spPr>
          <a:xfrm flipH="1">
            <a:off x="375218" y="1366129"/>
            <a:ext cx="10705055" cy="461665"/>
          </a:xfrm>
          <a:prstGeom prst="rect">
            <a:avLst/>
          </a:prstGeom>
          <a:noFill/>
        </p:spPr>
        <p:txBody>
          <a:bodyPr wrap="square" rtlCol="0">
            <a:spAutoFit/>
          </a:bodyPr>
          <a:lstStyle/>
          <a:p>
            <a:r>
              <a:rPr lang="en-US" sz="2400" dirty="0">
                <a:solidFill>
                  <a:srgbClr val="FFFFFF"/>
                </a:solidFill>
                <a:latin typeface="Montserrat Light" panose="00000400000000000000" pitchFamily="50" charset="0"/>
              </a:rPr>
              <a:t>CITIZEN SCIENTISTS TRACKING THE PHENOLOGY OF BIRD FOOD </a:t>
            </a:r>
          </a:p>
        </p:txBody>
      </p:sp>
      <p:sp>
        <p:nvSpPr>
          <p:cNvPr id="7" name="TextBox 6">
            <a:extLst>
              <a:ext uri="{FF2B5EF4-FFF2-40B4-BE49-F238E27FC236}">
                <a16:creationId xmlns:a16="http://schemas.microsoft.com/office/drawing/2014/main" id="{D02DCD5E-9FDA-4715-99B0-CBA555E8892A}"/>
              </a:ext>
            </a:extLst>
          </p:cNvPr>
          <p:cNvSpPr txBox="1"/>
          <p:nvPr/>
        </p:nvSpPr>
        <p:spPr>
          <a:xfrm flipH="1">
            <a:off x="7507537" y="5572060"/>
            <a:ext cx="4524444" cy="1077218"/>
          </a:xfrm>
          <a:prstGeom prst="rect">
            <a:avLst/>
          </a:prstGeom>
          <a:noFill/>
          <a:ln w="38100">
            <a:solidFill>
              <a:schemeClr val="bg1"/>
            </a:solidFill>
          </a:ln>
        </p:spPr>
        <p:txBody>
          <a:bodyPr wrap="square" rtlCol="0">
            <a:spAutoFit/>
          </a:bodyPr>
          <a:lstStyle/>
          <a:p>
            <a:pPr algn="ctr"/>
            <a:r>
              <a:rPr lang="en-US" sz="3200" dirty="0">
                <a:solidFill>
                  <a:srgbClr val="FFFFFF"/>
                </a:solidFill>
                <a:latin typeface="Montserrat Light" panose="00000400000000000000" pitchFamily="50" charset="0"/>
              </a:rPr>
              <a:t>Informational Webinar</a:t>
            </a:r>
          </a:p>
        </p:txBody>
      </p:sp>
      <p:sp>
        <p:nvSpPr>
          <p:cNvPr id="6" name="Rectangle 5"/>
          <p:cNvSpPr/>
          <p:nvPr/>
        </p:nvSpPr>
        <p:spPr>
          <a:xfrm>
            <a:off x="58975" y="5254760"/>
            <a:ext cx="6934912" cy="1384995"/>
          </a:xfrm>
          <a:prstGeom prst="rect">
            <a:avLst/>
          </a:prstGeom>
        </p:spPr>
        <p:txBody>
          <a:bodyPr wrap="none">
            <a:spAutoFit/>
          </a:bodyPr>
          <a:lstStyle/>
          <a:p>
            <a:pPr algn="ctr"/>
            <a:r>
              <a:rPr lang="en-US" sz="2800" dirty="0">
                <a:solidFill>
                  <a:schemeClr val="bg1"/>
                </a:solidFill>
                <a:latin typeface="Montserrat Light" panose="00000400000000000000" pitchFamily="50" charset="0"/>
              </a:rPr>
              <a:t>WEBINAR OUTLINE</a:t>
            </a:r>
          </a:p>
          <a:p>
            <a:pPr algn="ctr"/>
            <a:r>
              <a:rPr lang="en-US" sz="2800" dirty="0">
                <a:solidFill>
                  <a:schemeClr val="bg1"/>
                </a:solidFill>
                <a:latin typeface="Montserrat Light" panose="00000400000000000000" pitchFamily="50" charset="0"/>
              </a:rPr>
              <a:t>AND RESOURCES</a:t>
            </a:r>
          </a:p>
          <a:p>
            <a:pPr algn="ctr"/>
            <a:r>
              <a:rPr lang="en-US" sz="2800" dirty="0">
                <a:solidFill>
                  <a:schemeClr val="bg1"/>
                </a:solidFill>
                <a:latin typeface="Montserrat Light" panose="00000400000000000000" pitchFamily="50" charset="0"/>
              </a:rPr>
              <a:t>http://tinyurl.com/CaterpillarsWebinar</a:t>
            </a:r>
          </a:p>
        </p:txBody>
      </p:sp>
      <p:sp>
        <p:nvSpPr>
          <p:cNvPr id="8" name="TextBox 7">
            <a:extLst>
              <a:ext uri="{FF2B5EF4-FFF2-40B4-BE49-F238E27FC236}">
                <a16:creationId xmlns:a16="http://schemas.microsoft.com/office/drawing/2014/main" id="{72D54414-8F12-4518-8736-EBDCE49380B6}"/>
              </a:ext>
            </a:extLst>
          </p:cNvPr>
          <p:cNvSpPr txBox="1"/>
          <p:nvPr/>
        </p:nvSpPr>
        <p:spPr>
          <a:xfrm>
            <a:off x="237920" y="2426787"/>
            <a:ext cx="5654368" cy="923330"/>
          </a:xfrm>
          <a:prstGeom prst="rect">
            <a:avLst/>
          </a:prstGeom>
          <a:noFill/>
          <a:ln w="57150">
            <a:solidFill>
              <a:srgbClr val="FFFF00"/>
            </a:solidFill>
          </a:ln>
        </p:spPr>
        <p:txBody>
          <a:bodyPr wrap="none" rtlCol="0">
            <a:spAutoFit/>
          </a:bodyPr>
          <a:lstStyle/>
          <a:p>
            <a:r>
              <a:rPr lang="en-US" sz="5400" dirty="0">
                <a:solidFill>
                  <a:srgbClr val="FFFF00"/>
                </a:solidFill>
              </a:rPr>
              <a:t>We’ll begin shortly!</a:t>
            </a:r>
          </a:p>
        </p:txBody>
      </p:sp>
    </p:spTree>
    <p:extLst>
      <p:ext uri="{BB962C8B-B14F-4D97-AF65-F5344CB8AC3E}">
        <p14:creationId xmlns:p14="http://schemas.microsoft.com/office/powerpoint/2010/main" val="2155999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6851146D-39AA-CCD2-609D-A695675188B6}"/>
              </a:ext>
            </a:extLst>
          </p:cNvPr>
          <p:cNvPicPr>
            <a:picLocks noChangeAspect="1"/>
          </p:cNvPicPr>
          <p:nvPr/>
        </p:nvPicPr>
        <p:blipFill>
          <a:blip r:embed="rId2"/>
          <a:srcRect l="6642" t="3333" r="6255" b="50000"/>
          <a:stretch/>
        </p:blipFill>
        <p:spPr>
          <a:xfrm>
            <a:off x="1400907" y="96716"/>
            <a:ext cx="9483970" cy="6575552"/>
          </a:xfrm>
          <a:prstGeom prst="rect">
            <a:avLst/>
          </a:prstGeom>
        </p:spPr>
      </p:pic>
    </p:spTree>
    <p:extLst>
      <p:ext uri="{BB962C8B-B14F-4D97-AF65-F5344CB8AC3E}">
        <p14:creationId xmlns:p14="http://schemas.microsoft.com/office/powerpoint/2010/main" val="99856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85F26-3418-4987-B2D7-60B508D068A8}"/>
              </a:ext>
            </a:extLst>
          </p:cNvPr>
          <p:cNvPicPr>
            <a:picLocks noChangeAspect="1"/>
          </p:cNvPicPr>
          <p:nvPr/>
        </p:nvPicPr>
        <p:blipFill rotWithShape="1">
          <a:blip r:embed="rId2"/>
          <a:srcRect t="12468" r="65957"/>
          <a:stretch/>
        </p:blipFill>
        <p:spPr>
          <a:xfrm>
            <a:off x="1597555" y="2316741"/>
            <a:ext cx="2740518" cy="2687656"/>
          </a:xfrm>
          <a:prstGeom prst="rect">
            <a:avLst/>
          </a:prstGeom>
        </p:spPr>
      </p:pic>
      <p:pic>
        <p:nvPicPr>
          <p:cNvPr id="4" name="Picture 3">
            <a:extLst>
              <a:ext uri="{FF2B5EF4-FFF2-40B4-BE49-F238E27FC236}">
                <a16:creationId xmlns:a16="http://schemas.microsoft.com/office/drawing/2014/main" id="{CB891918-06AD-4A98-A453-27675117DCC8}"/>
              </a:ext>
            </a:extLst>
          </p:cNvPr>
          <p:cNvPicPr>
            <a:picLocks noChangeAspect="1"/>
          </p:cNvPicPr>
          <p:nvPr/>
        </p:nvPicPr>
        <p:blipFill rotWithShape="1">
          <a:blip r:embed="rId2"/>
          <a:srcRect l="65957" t="12468"/>
          <a:stretch/>
        </p:blipFill>
        <p:spPr>
          <a:xfrm>
            <a:off x="4489900" y="2273046"/>
            <a:ext cx="2767824" cy="2714435"/>
          </a:xfrm>
          <a:prstGeom prst="rect">
            <a:avLst/>
          </a:prstGeom>
        </p:spPr>
      </p:pic>
      <p:pic>
        <p:nvPicPr>
          <p:cNvPr id="5" name="Picture 4">
            <a:extLst>
              <a:ext uri="{FF2B5EF4-FFF2-40B4-BE49-F238E27FC236}">
                <a16:creationId xmlns:a16="http://schemas.microsoft.com/office/drawing/2014/main" id="{BEF20C69-3D91-43D2-8DE0-9788F9F6FF11}"/>
              </a:ext>
            </a:extLst>
          </p:cNvPr>
          <p:cNvPicPr>
            <a:picLocks noChangeAspect="1"/>
          </p:cNvPicPr>
          <p:nvPr/>
        </p:nvPicPr>
        <p:blipFill rotWithShape="1">
          <a:blip r:embed="rId3"/>
          <a:srcRect l="4775" t="9010"/>
          <a:stretch/>
        </p:blipFill>
        <p:spPr>
          <a:xfrm>
            <a:off x="7716571" y="2273046"/>
            <a:ext cx="2877875" cy="2282555"/>
          </a:xfrm>
          <a:prstGeom prst="rect">
            <a:avLst/>
          </a:prstGeom>
        </p:spPr>
      </p:pic>
      <p:sp>
        <p:nvSpPr>
          <p:cNvPr id="14" name="TextBox 13">
            <a:extLst>
              <a:ext uri="{FF2B5EF4-FFF2-40B4-BE49-F238E27FC236}">
                <a16:creationId xmlns:a16="http://schemas.microsoft.com/office/drawing/2014/main" id="{2E29057E-092C-4324-AF42-B0B3EB234F17}"/>
              </a:ext>
            </a:extLst>
          </p:cNvPr>
          <p:cNvSpPr txBox="1"/>
          <p:nvPr/>
        </p:nvSpPr>
        <p:spPr>
          <a:xfrm rot="16200000">
            <a:off x="6550602" y="3166882"/>
            <a:ext cx="2257734" cy="369332"/>
          </a:xfrm>
          <a:prstGeom prst="rect">
            <a:avLst/>
          </a:prstGeom>
          <a:noFill/>
        </p:spPr>
        <p:txBody>
          <a:bodyPr wrap="none" rtlCol="0">
            <a:spAutoFit/>
          </a:bodyPr>
          <a:lstStyle/>
          <a:p>
            <a:r>
              <a:rPr lang="en-US" dirty="0"/>
              <a:t>Caterpillar occurrence</a:t>
            </a:r>
          </a:p>
        </p:txBody>
      </p:sp>
      <p:sp>
        <p:nvSpPr>
          <p:cNvPr id="18" name="TextBox 17">
            <a:extLst>
              <a:ext uri="{FF2B5EF4-FFF2-40B4-BE49-F238E27FC236}">
                <a16:creationId xmlns:a16="http://schemas.microsoft.com/office/drawing/2014/main" id="{E940E819-9501-4D92-859F-54199C657890}"/>
              </a:ext>
            </a:extLst>
          </p:cNvPr>
          <p:cNvSpPr txBox="1"/>
          <p:nvPr/>
        </p:nvSpPr>
        <p:spPr>
          <a:xfrm>
            <a:off x="1928331" y="988717"/>
            <a:ext cx="8335339" cy="1384995"/>
          </a:xfrm>
          <a:prstGeom prst="rect">
            <a:avLst/>
          </a:prstGeom>
          <a:noFill/>
        </p:spPr>
        <p:txBody>
          <a:bodyPr wrap="square" rtlCol="0">
            <a:spAutoFit/>
          </a:bodyPr>
          <a:lstStyle/>
          <a:p>
            <a:r>
              <a:rPr lang="en-US" sz="2800" dirty="0">
                <a:solidFill>
                  <a:srgbClr val="0070C0"/>
                </a:solidFill>
                <a:latin typeface="Segoe UI Semilight" panose="020B0402040204020203" pitchFamily="34" charset="0"/>
                <a:cs typeface="Segoe UI Semilight" panose="020B0402040204020203" pitchFamily="34" charset="0"/>
              </a:rPr>
              <a:t>  Citizen scientists provide useful data on arthropod </a:t>
            </a:r>
          </a:p>
          <a:p>
            <a:endParaRPr lang="en-US" sz="2800" dirty="0">
              <a:solidFill>
                <a:srgbClr val="0070C0"/>
              </a:solidFill>
              <a:latin typeface="Segoe UI Semilight" panose="020B0402040204020203" pitchFamily="34" charset="0"/>
              <a:cs typeface="Segoe UI Semilight" panose="020B0402040204020203" pitchFamily="34" charset="0"/>
            </a:endParaRPr>
          </a:p>
          <a:p>
            <a:r>
              <a:rPr lang="en-US" sz="2800" dirty="0">
                <a:solidFill>
                  <a:srgbClr val="0070C0"/>
                </a:solidFill>
                <a:latin typeface="Segoe UI Semilight" panose="020B0402040204020203" pitchFamily="34" charset="0"/>
                <a:cs typeface="Segoe UI Semilight" panose="020B0402040204020203" pitchFamily="34" charset="0"/>
              </a:rPr>
              <a:t>composition</a:t>
            </a:r>
            <a:r>
              <a:rPr lang="en-US" sz="2800" dirty="0">
                <a:solidFill>
                  <a:schemeClr val="bg1"/>
                </a:solidFill>
                <a:latin typeface="Segoe UI Semilight" panose="020B0402040204020203" pitchFamily="34" charset="0"/>
                <a:cs typeface="Segoe UI Semilight" panose="020B0402040204020203" pitchFamily="34" charset="0"/>
              </a:rPr>
              <a:t>,</a:t>
            </a:r>
            <a:r>
              <a:rPr lang="en-US" sz="2800" dirty="0">
                <a:solidFill>
                  <a:srgbClr val="0070C0"/>
                </a:solidFill>
                <a:latin typeface="Segoe UI Semilight" panose="020B0402040204020203" pitchFamily="34" charset="0"/>
                <a:cs typeface="Segoe UI Semilight" panose="020B0402040204020203" pitchFamily="34" charset="0"/>
              </a:rPr>
              <a:t>             abundance, and        phenology</a:t>
            </a:r>
          </a:p>
        </p:txBody>
      </p:sp>
      <p:sp>
        <p:nvSpPr>
          <p:cNvPr id="19" name="TextBox 18">
            <a:extLst>
              <a:ext uri="{FF2B5EF4-FFF2-40B4-BE49-F238E27FC236}">
                <a16:creationId xmlns:a16="http://schemas.microsoft.com/office/drawing/2014/main" id="{6F6FC54C-3737-4953-A66C-626D27518D67}"/>
              </a:ext>
            </a:extLst>
          </p:cNvPr>
          <p:cNvSpPr txBox="1"/>
          <p:nvPr/>
        </p:nvSpPr>
        <p:spPr>
          <a:xfrm>
            <a:off x="9095534" y="4555600"/>
            <a:ext cx="625684" cy="369332"/>
          </a:xfrm>
          <a:prstGeom prst="rect">
            <a:avLst/>
          </a:prstGeom>
          <a:noFill/>
        </p:spPr>
        <p:txBody>
          <a:bodyPr wrap="none" rtlCol="0">
            <a:spAutoFit/>
          </a:bodyPr>
          <a:lstStyle/>
          <a:p>
            <a:r>
              <a:rPr lang="en-US" dirty="0"/>
              <a:t>Date</a:t>
            </a:r>
          </a:p>
        </p:txBody>
      </p:sp>
      <p:pic>
        <p:nvPicPr>
          <p:cNvPr id="16" name="Picture 15">
            <a:extLst>
              <a:ext uri="{FF2B5EF4-FFF2-40B4-BE49-F238E27FC236}">
                <a16:creationId xmlns:a16="http://schemas.microsoft.com/office/drawing/2014/main" id="{F5AC8B4F-7D0B-49D4-8C6D-C49AB40AE6F1}"/>
              </a:ext>
            </a:extLst>
          </p:cNvPr>
          <p:cNvPicPr>
            <a:picLocks noChangeAspect="1"/>
          </p:cNvPicPr>
          <p:nvPr/>
        </p:nvPicPr>
        <p:blipFill rotWithShape="1">
          <a:blip r:embed="rId4"/>
          <a:srcRect l="30592" t="32005" r="15775" b="32503"/>
          <a:stretch/>
        </p:blipFill>
        <p:spPr>
          <a:xfrm>
            <a:off x="8183652" y="2392392"/>
            <a:ext cx="1152627" cy="509558"/>
          </a:xfrm>
          <a:prstGeom prst="rect">
            <a:avLst/>
          </a:prstGeom>
        </p:spPr>
      </p:pic>
      <p:sp>
        <p:nvSpPr>
          <p:cNvPr id="17" name="TextBox 16">
            <a:extLst>
              <a:ext uri="{FF2B5EF4-FFF2-40B4-BE49-F238E27FC236}">
                <a16:creationId xmlns:a16="http://schemas.microsoft.com/office/drawing/2014/main" id="{764C0EF7-FF6D-4F9D-A122-2DA1C5F7B059}"/>
              </a:ext>
            </a:extLst>
          </p:cNvPr>
          <p:cNvSpPr txBox="1"/>
          <p:nvPr/>
        </p:nvSpPr>
        <p:spPr>
          <a:xfrm>
            <a:off x="1606193" y="65572"/>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sp>
        <p:nvSpPr>
          <p:cNvPr id="2" name="Rectangle 1">
            <a:extLst>
              <a:ext uri="{FF2B5EF4-FFF2-40B4-BE49-F238E27FC236}">
                <a16:creationId xmlns:a16="http://schemas.microsoft.com/office/drawing/2014/main" id="{CA3973E4-8FE7-48C9-A647-F9B0B285544A}"/>
              </a:ext>
            </a:extLst>
          </p:cNvPr>
          <p:cNvSpPr/>
          <p:nvPr/>
        </p:nvSpPr>
        <p:spPr>
          <a:xfrm>
            <a:off x="4338074" y="1720645"/>
            <a:ext cx="6256371" cy="3352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4C3769-84AE-4458-9708-031A85C68662}"/>
              </a:ext>
            </a:extLst>
          </p:cNvPr>
          <p:cNvPicPr>
            <a:picLocks noChangeAspect="1"/>
          </p:cNvPicPr>
          <p:nvPr/>
        </p:nvPicPr>
        <p:blipFill>
          <a:blip r:embed="rId5"/>
          <a:stretch>
            <a:fillRect/>
          </a:stretch>
        </p:blipFill>
        <p:spPr>
          <a:xfrm>
            <a:off x="4572000" y="1515689"/>
            <a:ext cx="6096000" cy="5276740"/>
          </a:xfrm>
          <a:prstGeom prst="rect">
            <a:avLst/>
          </a:prstGeom>
        </p:spPr>
      </p:pic>
      <p:pic>
        <p:nvPicPr>
          <p:cNvPr id="10" name="Picture 9">
            <a:extLst>
              <a:ext uri="{FF2B5EF4-FFF2-40B4-BE49-F238E27FC236}">
                <a16:creationId xmlns:a16="http://schemas.microsoft.com/office/drawing/2014/main" id="{0D17B61C-200F-4C28-866F-168F2C31B086}"/>
              </a:ext>
            </a:extLst>
          </p:cNvPr>
          <p:cNvPicPr>
            <a:picLocks noChangeAspect="1"/>
          </p:cNvPicPr>
          <p:nvPr/>
        </p:nvPicPr>
        <p:blipFill>
          <a:blip r:embed="rId6"/>
          <a:stretch>
            <a:fillRect/>
          </a:stretch>
        </p:blipFill>
        <p:spPr>
          <a:xfrm>
            <a:off x="4668848" y="1571947"/>
            <a:ext cx="1822704" cy="2444877"/>
          </a:xfrm>
          <a:prstGeom prst="rect">
            <a:avLst/>
          </a:prstGeom>
        </p:spPr>
      </p:pic>
      <p:pic>
        <p:nvPicPr>
          <p:cNvPr id="12" name="Picture 11">
            <a:extLst>
              <a:ext uri="{FF2B5EF4-FFF2-40B4-BE49-F238E27FC236}">
                <a16:creationId xmlns:a16="http://schemas.microsoft.com/office/drawing/2014/main" id="{9547FCD8-9A81-4453-8F41-ACC59D5BE9DE}"/>
              </a:ext>
            </a:extLst>
          </p:cNvPr>
          <p:cNvPicPr>
            <a:picLocks noChangeAspect="1"/>
          </p:cNvPicPr>
          <p:nvPr/>
        </p:nvPicPr>
        <p:blipFill>
          <a:blip r:embed="rId7"/>
          <a:stretch>
            <a:fillRect/>
          </a:stretch>
        </p:blipFill>
        <p:spPr>
          <a:xfrm>
            <a:off x="4664263" y="4259206"/>
            <a:ext cx="1822704" cy="2471166"/>
          </a:xfrm>
          <a:prstGeom prst="rect">
            <a:avLst/>
          </a:prstGeom>
        </p:spPr>
      </p:pic>
      <p:pic>
        <p:nvPicPr>
          <p:cNvPr id="15" name="Picture 14">
            <a:extLst>
              <a:ext uri="{FF2B5EF4-FFF2-40B4-BE49-F238E27FC236}">
                <a16:creationId xmlns:a16="http://schemas.microsoft.com/office/drawing/2014/main" id="{29FD05E9-ED7E-495F-8FF1-43876B9CCB4A}"/>
              </a:ext>
            </a:extLst>
          </p:cNvPr>
          <p:cNvPicPr>
            <a:picLocks noChangeAspect="1"/>
          </p:cNvPicPr>
          <p:nvPr/>
        </p:nvPicPr>
        <p:blipFill>
          <a:blip r:embed="rId8"/>
          <a:stretch>
            <a:fillRect/>
          </a:stretch>
        </p:blipFill>
        <p:spPr>
          <a:xfrm>
            <a:off x="8781978" y="1571946"/>
            <a:ext cx="1822704" cy="2436114"/>
          </a:xfrm>
          <a:prstGeom prst="rect">
            <a:avLst/>
          </a:prstGeom>
        </p:spPr>
      </p:pic>
      <p:pic>
        <p:nvPicPr>
          <p:cNvPr id="21" name="Picture 20">
            <a:extLst>
              <a:ext uri="{FF2B5EF4-FFF2-40B4-BE49-F238E27FC236}">
                <a16:creationId xmlns:a16="http://schemas.microsoft.com/office/drawing/2014/main" id="{E268875E-C5E3-437E-A992-802F4174BF7D}"/>
              </a:ext>
            </a:extLst>
          </p:cNvPr>
          <p:cNvPicPr>
            <a:picLocks noChangeAspect="1"/>
          </p:cNvPicPr>
          <p:nvPr/>
        </p:nvPicPr>
        <p:blipFill>
          <a:blip r:embed="rId9"/>
          <a:stretch>
            <a:fillRect/>
          </a:stretch>
        </p:blipFill>
        <p:spPr>
          <a:xfrm>
            <a:off x="8782478" y="4259206"/>
            <a:ext cx="1822704" cy="2436114"/>
          </a:xfrm>
          <a:prstGeom prst="rect">
            <a:avLst/>
          </a:prstGeom>
        </p:spPr>
      </p:pic>
      <p:sp>
        <p:nvSpPr>
          <p:cNvPr id="26" name="TextBox 25">
            <a:extLst>
              <a:ext uri="{FF2B5EF4-FFF2-40B4-BE49-F238E27FC236}">
                <a16:creationId xmlns:a16="http://schemas.microsoft.com/office/drawing/2014/main" id="{45BE1D5E-B575-47D8-AD8D-F1E668DFB2DD}"/>
              </a:ext>
            </a:extLst>
          </p:cNvPr>
          <p:cNvSpPr txBox="1"/>
          <p:nvPr/>
        </p:nvSpPr>
        <p:spPr>
          <a:xfrm>
            <a:off x="29347" y="6516902"/>
            <a:ext cx="4257961" cy="307777"/>
          </a:xfrm>
          <a:prstGeom prst="rect">
            <a:avLst/>
          </a:prstGeom>
          <a:noFill/>
        </p:spPr>
        <p:txBody>
          <a:bodyPr wrap="none" rtlCol="0">
            <a:spAutoFit/>
          </a:bodyPr>
          <a:lstStyle/>
          <a:p>
            <a:r>
              <a:rPr lang="en-US" sz="1400" dirty="0">
                <a:solidFill>
                  <a:srgbClr val="0070C0"/>
                </a:solidFill>
                <a:latin typeface="Segoe UI Semilight" panose="020B0402040204020203" pitchFamily="34" charset="0"/>
                <a:cs typeface="Segoe UI Semilight" panose="020B0402040204020203" pitchFamily="34" charset="0"/>
              </a:rPr>
              <a:t>Hurlbert et al. 2019, </a:t>
            </a:r>
            <a:r>
              <a:rPr lang="en-US" sz="1400" i="1" dirty="0">
                <a:solidFill>
                  <a:srgbClr val="0070C0"/>
                </a:solidFill>
                <a:latin typeface="Segoe UI Semilight" panose="020B0402040204020203" pitchFamily="34" charset="0"/>
                <a:cs typeface="Segoe UI Semilight" panose="020B0402040204020203" pitchFamily="34" charset="0"/>
              </a:rPr>
              <a:t>Citizen Science Theory &amp; Practice</a:t>
            </a:r>
            <a:endParaRPr lang="en-US" sz="1400" dirty="0">
              <a:solidFill>
                <a:srgbClr val="0070C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759752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241C0A5-3AF9-4161-B266-4ECBA7154299}"/>
              </a:ext>
            </a:extLst>
          </p:cNvPr>
          <p:cNvPicPr>
            <a:picLocks noChangeAspect="1"/>
          </p:cNvPicPr>
          <p:nvPr/>
        </p:nvPicPr>
        <p:blipFill>
          <a:blip r:embed="rId2"/>
          <a:stretch>
            <a:fillRect/>
          </a:stretch>
        </p:blipFill>
        <p:spPr>
          <a:xfrm>
            <a:off x="4572000" y="1515689"/>
            <a:ext cx="6096000" cy="5276740"/>
          </a:xfrm>
          <a:prstGeom prst="rect">
            <a:avLst/>
          </a:prstGeom>
        </p:spPr>
      </p:pic>
      <p:pic>
        <p:nvPicPr>
          <p:cNvPr id="20" name="Picture 19">
            <a:extLst>
              <a:ext uri="{FF2B5EF4-FFF2-40B4-BE49-F238E27FC236}">
                <a16:creationId xmlns:a16="http://schemas.microsoft.com/office/drawing/2014/main" id="{E5A2A52C-7D8A-465C-9B55-6F47BDE4B3D8}"/>
              </a:ext>
            </a:extLst>
          </p:cNvPr>
          <p:cNvPicPr>
            <a:picLocks noChangeAspect="1"/>
          </p:cNvPicPr>
          <p:nvPr/>
        </p:nvPicPr>
        <p:blipFill rotWithShape="1">
          <a:blip r:embed="rId3"/>
          <a:srcRect l="65957" t="12468"/>
          <a:stretch/>
        </p:blipFill>
        <p:spPr>
          <a:xfrm>
            <a:off x="4489900" y="2273046"/>
            <a:ext cx="2767824" cy="2714435"/>
          </a:xfrm>
          <a:prstGeom prst="rect">
            <a:avLst/>
          </a:prstGeom>
        </p:spPr>
      </p:pic>
      <p:pic>
        <p:nvPicPr>
          <p:cNvPr id="21" name="Picture 20">
            <a:extLst>
              <a:ext uri="{FF2B5EF4-FFF2-40B4-BE49-F238E27FC236}">
                <a16:creationId xmlns:a16="http://schemas.microsoft.com/office/drawing/2014/main" id="{80CF7465-26E6-4B5F-80BB-3730A0DAB1CF}"/>
              </a:ext>
            </a:extLst>
          </p:cNvPr>
          <p:cNvPicPr>
            <a:picLocks noChangeAspect="1"/>
          </p:cNvPicPr>
          <p:nvPr/>
        </p:nvPicPr>
        <p:blipFill rotWithShape="1">
          <a:blip r:embed="rId4"/>
          <a:srcRect l="4775" t="9010"/>
          <a:stretch/>
        </p:blipFill>
        <p:spPr>
          <a:xfrm>
            <a:off x="7716571" y="2273046"/>
            <a:ext cx="2877875" cy="2282555"/>
          </a:xfrm>
          <a:prstGeom prst="rect">
            <a:avLst/>
          </a:prstGeom>
        </p:spPr>
      </p:pic>
      <p:sp>
        <p:nvSpPr>
          <p:cNvPr id="22" name="TextBox 21">
            <a:extLst>
              <a:ext uri="{FF2B5EF4-FFF2-40B4-BE49-F238E27FC236}">
                <a16:creationId xmlns:a16="http://schemas.microsoft.com/office/drawing/2014/main" id="{3E034663-59E6-4D24-8143-3AE0B96E712B}"/>
              </a:ext>
            </a:extLst>
          </p:cNvPr>
          <p:cNvSpPr txBox="1"/>
          <p:nvPr/>
        </p:nvSpPr>
        <p:spPr>
          <a:xfrm rot="16200000">
            <a:off x="6550602" y="3166882"/>
            <a:ext cx="2257734" cy="369332"/>
          </a:xfrm>
          <a:prstGeom prst="rect">
            <a:avLst/>
          </a:prstGeom>
          <a:noFill/>
        </p:spPr>
        <p:txBody>
          <a:bodyPr wrap="none" rtlCol="0">
            <a:spAutoFit/>
          </a:bodyPr>
          <a:lstStyle/>
          <a:p>
            <a:r>
              <a:rPr lang="en-US" dirty="0"/>
              <a:t>Caterpillar occurrence</a:t>
            </a:r>
          </a:p>
        </p:txBody>
      </p:sp>
      <p:sp>
        <p:nvSpPr>
          <p:cNvPr id="23" name="TextBox 22">
            <a:extLst>
              <a:ext uri="{FF2B5EF4-FFF2-40B4-BE49-F238E27FC236}">
                <a16:creationId xmlns:a16="http://schemas.microsoft.com/office/drawing/2014/main" id="{4BA50006-5439-4D17-8167-596C8FDCCBEA}"/>
              </a:ext>
            </a:extLst>
          </p:cNvPr>
          <p:cNvSpPr txBox="1"/>
          <p:nvPr/>
        </p:nvSpPr>
        <p:spPr>
          <a:xfrm>
            <a:off x="9095534" y="4555600"/>
            <a:ext cx="625684" cy="369332"/>
          </a:xfrm>
          <a:prstGeom prst="rect">
            <a:avLst/>
          </a:prstGeom>
          <a:noFill/>
        </p:spPr>
        <p:txBody>
          <a:bodyPr wrap="none" rtlCol="0">
            <a:spAutoFit/>
          </a:bodyPr>
          <a:lstStyle/>
          <a:p>
            <a:r>
              <a:rPr lang="en-US" dirty="0"/>
              <a:t>Date</a:t>
            </a:r>
          </a:p>
        </p:txBody>
      </p:sp>
      <p:pic>
        <p:nvPicPr>
          <p:cNvPr id="24" name="Picture 23">
            <a:extLst>
              <a:ext uri="{FF2B5EF4-FFF2-40B4-BE49-F238E27FC236}">
                <a16:creationId xmlns:a16="http://schemas.microsoft.com/office/drawing/2014/main" id="{85554C73-5B8C-4BD8-AFFC-4EB558F20D50}"/>
              </a:ext>
            </a:extLst>
          </p:cNvPr>
          <p:cNvPicPr>
            <a:picLocks noChangeAspect="1"/>
          </p:cNvPicPr>
          <p:nvPr/>
        </p:nvPicPr>
        <p:blipFill rotWithShape="1">
          <a:blip r:embed="rId5"/>
          <a:srcRect l="30592" t="32005" r="15775" b="32503"/>
          <a:stretch/>
        </p:blipFill>
        <p:spPr>
          <a:xfrm>
            <a:off x="8183652" y="2392392"/>
            <a:ext cx="1152627" cy="509558"/>
          </a:xfrm>
          <a:prstGeom prst="rect">
            <a:avLst/>
          </a:prstGeom>
        </p:spPr>
      </p:pic>
      <p:pic>
        <p:nvPicPr>
          <p:cNvPr id="26" name="Picture 25">
            <a:extLst>
              <a:ext uri="{FF2B5EF4-FFF2-40B4-BE49-F238E27FC236}">
                <a16:creationId xmlns:a16="http://schemas.microsoft.com/office/drawing/2014/main" id="{282581E4-C0AE-4630-8941-CE1D9CFC5652}"/>
              </a:ext>
            </a:extLst>
          </p:cNvPr>
          <p:cNvPicPr>
            <a:picLocks noChangeAspect="1"/>
          </p:cNvPicPr>
          <p:nvPr/>
        </p:nvPicPr>
        <p:blipFill>
          <a:blip r:embed="rId6"/>
          <a:stretch>
            <a:fillRect/>
          </a:stretch>
        </p:blipFill>
        <p:spPr>
          <a:xfrm>
            <a:off x="4668848" y="1571947"/>
            <a:ext cx="1822704" cy="2444877"/>
          </a:xfrm>
          <a:prstGeom prst="rect">
            <a:avLst/>
          </a:prstGeom>
        </p:spPr>
      </p:pic>
      <p:pic>
        <p:nvPicPr>
          <p:cNvPr id="30" name="Picture 29">
            <a:extLst>
              <a:ext uri="{FF2B5EF4-FFF2-40B4-BE49-F238E27FC236}">
                <a16:creationId xmlns:a16="http://schemas.microsoft.com/office/drawing/2014/main" id="{50ED4284-C7C1-445E-8028-3A2CCB5CE63E}"/>
              </a:ext>
            </a:extLst>
          </p:cNvPr>
          <p:cNvPicPr>
            <a:picLocks noChangeAspect="1"/>
          </p:cNvPicPr>
          <p:nvPr/>
        </p:nvPicPr>
        <p:blipFill>
          <a:blip r:embed="rId7"/>
          <a:stretch>
            <a:fillRect/>
          </a:stretch>
        </p:blipFill>
        <p:spPr>
          <a:xfrm>
            <a:off x="4664263" y="4259206"/>
            <a:ext cx="1822704" cy="2471166"/>
          </a:xfrm>
          <a:prstGeom prst="rect">
            <a:avLst/>
          </a:prstGeom>
        </p:spPr>
      </p:pic>
      <p:pic>
        <p:nvPicPr>
          <p:cNvPr id="31" name="Picture 30">
            <a:extLst>
              <a:ext uri="{FF2B5EF4-FFF2-40B4-BE49-F238E27FC236}">
                <a16:creationId xmlns:a16="http://schemas.microsoft.com/office/drawing/2014/main" id="{9D1D2516-BDA5-4F78-977A-9E369D8869DD}"/>
              </a:ext>
            </a:extLst>
          </p:cNvPr>
          <p:cNvPicPr>
            <a:picLocks noChangeAspect="1"/>
          </p:cNvPicPr>
          <p:nvPr/>
        </p:nvPicPr>
        <p:blipFill>
          <a:blip r:embed="rId8"/>
          <a:stretch>
            <a:fillRect/>
          </a:stretch>
        </p:blipFill>
        <p:spPr>
          <a:xfrm>
            <a:off x="8781978" y="1571946"/>
            <a:ext cx="1822704" cy="2436114"/>
          </a:xfrm>
          <a:prstGeom prst="rect">
            <a:avLst/>
          </a:prstGeom>
        </p:spPr>
      </p:pic>
      <p:pic>
        <p:nvPicPr>
          <p:cNvPr id="32" name="Picture 31">
            <a:extLst>
              <a:ext uri="{FF2B5EF4-FFF2-40B4-BE49-F238E27FC236}">
                <a16:creationId xmlns:a16="http://schemas.microsoft.com/office/drawing/2014/main" id="{DFAFA42F-2D07-4203-ABE4-B115F5895B22}"/>
              </a:ext>
            </a:extLst>
          </p:cNvPr>
          <p:cNvPicPr>
            <a:picLocks noChangeAspect="1"/>
          </p:cNvPicPr>
          <p:nvPr/>
        </p:nvPicPr>
        <p:blipFill>
          <a:blip r:embed="rId9"/>
          <a:stretch>
            <a:fillRect/>
          </a:stretch>
        </p:blipFill>
        <p:spPr>
          <a:xfrm>
            <a:off x="8782478" y="4259206"/>
            <a:ext cx="1822704" cy="2436114"/>
          </a:xfrm>
          <a:prstGeom prst="rect">
            <a:avLst/>
          </a:prstGeom>
        </p:spPr>
      </p:pic>
      <p:pic>
        <p:nvPicPr>
          <p:cNvPr id="3" name="Picture 2">
            <a:extLst>
              <a:ext uri="{FF2B5EF4-FFF2-40B4-BE49-F238E27FC236}">
                <a16:creationId xmlns:a16="http://schemas.microsoft.com/office/drawing/2014/main" id="{BEC85F26-3418-4987-B2D7-60B508D068A8}"/>
              </a:ext>
            </a:extLst>
          </p:cNvPr>
          <p:cNvPicPr>
            <a:picLocks noChangeAspect="1"/>
          </p:cNvPicPr>
          <p:nvPr/>
        </p:nvPicPr>
        <p:blipFill rotWithShape="1">
          <a:blip r:embed="rId3"/>
          <a:srcRect t="12468" r="65957"/>
          <a:stretch/>
        </p:blipFill>
        <p:spPr>
          <a:xfrm>
            <a:off x="1597555" y="2316741"/>
            <a:ext cx="2740518" cy="2687656"/>
          </a:xfrm>
          <a:prstGeom prst="rect">
            <a:avLst/>
          </a:prstGeom>
        </p:spPr>
      </p:pic>
      <p:sp>
        <p:nvSpPr>
          <p:cNvPr id="19" name="TextBox 18">
            <a:extLst>
              <a:ext uri="{FF2B5EF4-FFF2-40B4-BE49-F238E27FC236}">
                <a16:creationId xmlns:a16="http://schemas.microsoft.com/office/drawing/2014/main" id="{6F6FC54C-3737-4953-A66C-626D27518D67}"/>
              </a:ext>
            </a:extLst>
          </p:cNvPr>
          <p:cNvSpPr txBox="1"/>
          <p:nvPr/>
        </p:nvSpPr>
        <p:spPr>
          <a:xfrm>
            <a:off x="9095534" y="4555600"/>
            <a:ext cx="625684" cy="369332"/>
          </a:xfrm>
          <a:prstGeom prst="rect">
            <a:avLst/>
          </a:prstGeom>
          <a:noFill/>
        </p:spPr>
        <p:txBody>
          <a:bodyPr wrap="none" rtlCol="0">
            <a:spAutoFit/>
          </a:bodyPr>
          <a:lstStyle/>
          <a:p>
            <a:r>
              <a:rPr lang="en-US" dirty="0"/>
              <a:t>Date</a:t>
            </a:r>
          </a:p>
        </p:txBody>
      </p:sp>
      <p:pic>
        <p:nvPicPr>
          <p:cNvPr id="16" name="Picture 15">
            <a:extLst>
              <a:ext uri="{FF2B5EF4-FFF2-40B4-BE49-F238E27FC236}">
                <a16:creationId xmlns:a16="http://schemas.microsoft.com/office/drawing/2014/main" id="{F5AC8B4F-7D0B-49D4-8C6D-C49AB40AE6F1}"/>
              </a:ext>
            </a:extLst>
          </p:cNvPr>
          <p:cNvPicPr>
            <a:picLocks noChangeAspect="1"/>
          </p:cNvPicPr>
          <p:nvPr/>
        </p:nvPicPr>
        <p:blipFill rotWithShape="1">
          <a:blip r:embed="rId5"/>
          <a:srcRect l="30592" t="32005" r="15775" b="32503"/>
          <a:stretch/>
        </p:blipFill>
        <p:spPr>
          <a:xfrm>
            <a:off x="8183652" y="2392392"/>
            <a:ext cx="1152627" cy="509558"/>
          </a:xfrm>
          <a:prstGeom prst="rect">
            <a:avLst/>
          </a:prstGeom>
        </p:spPr>
      </p:pic>
      <p:sp>
        <p:nvSpPr>
          <p:cNvPr id="17" name="TextBox 16">
            <a:extLst>
              <a:ext uri="{FF2B5EF4-FFF2-40B4-BE49-F238E27FC236}">
                <a16:creationId xmlns:a16="http://schemas.microsoft.com/office/drawing/2014/main" id="{764C0EF7-FF6D-4F9D-A122-2DA1C5F7B059}"/>
              </a:ext>
            </a:extLst>
          </p:cNvPr>
          <p:cNvSpPr txBox="1"/>
          <p:nvPr/>
        </p:nvSpPr>
        <p:spPr>
          <a:xfrm>
            <a:off x="1606193" y="65572"/>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sp>
        <p:nvSpPr>
          <p:cNvPr id="2" name="Rectangle 1">
            <a:extLst>
              <a:ext uri="{FF2B5EF4-FFF2-40B4-BE49-F238E27FC236}">
                <a16:creationId xmlns:a16="http://schemas.microsoft.com/office/drawing/2014/main" id="{C3A61BD0-8D90-4C25-9883-D3437E809B25}"/>
              </a:ext>
            </a:extLst>
          </p:cNvPr>
          <p:cNvSpPr/>
          <p:nvPr/>
        </p:nvSpPr>
        <p:spPr>
          <a:xfrm>
            <a:off x="4489900" y="1435511"/>
            <a:ext cx="6178100" cy="3551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EF20C69-3D91-43D2-8DE0-9788F9F6FF11}"/>
              </a:ext>
            </a:extLst>
          </p:cNvPr>
          <p:cNvPicPr>
            <a:picLocks noChangeAspect="1"/>
          </p:cNvPicPr>
          <p:nvPr/>
        </p:nvPicPr>
        <p:blipFill rotWithShape="1">
          <a:blip r:embed="rId4"/>
          <a:srcRect l="4775" t="9010"/>
          <a:stretch/>
        </p:blipFill>
        <p:spPr>
          <a:xfrm>
            <a:off x="7716571" y="2273046"/>
            <a:ext cx="2877875" cy="2282555"/>
          </a:xfrm>
          <a:prstGeom prst="rect">
            <a:avLst/>
          </a:prstGeom>
        </p:spPr>
      </p:pic>
      <p:pic>
        <p:nvPicPr>
          <p:cNvPr id="4" name="Picture 3">
            <a:extLst>
              <a:ext uri="{FF2B5EF4-FFF2-40B4-BE49-F238E27FC236}">
                <a16:creationId xmlns:a16="http://schemas.microsoft.com/office/drawing/2014/main" id="{CB891918-06AD-4A98-A453-27675117DCC8}"/>
              </a:ext>
            </a:extLst>
          </p:cNvPr>
          <p:cNvPicPr>
            <a:picLocks noChangeAspect="1"/>
          </p:cNvPicPr>
          <p:nvPr/>
        </p:nvPicPr>
        <p:blipFill rotWithShape="1">
          <a:blip r:embed="rId3"/>
          <a:srcRect l="65957" t="12468"/>
          <a:stretch/>
        </p:blipFill>
        <p:spPr>
          <a:xfrm>
            <a:off x="4489900" y="2273046"/>
            <a:ext cx="2767824" cy="2714435"/>
          </a:xfrm>
          <a:prstGeom prst="rect">
            <a:avLst/>
          </a:prstGeom>
        </p:spPr>
      </p:pic>
      <p:sp>
        <p:nvSpPr>
          <p:cNvPr id="14" name="TextBox 13">
            <a:extLst>
              <a:ext uri="{FF2B5EF4-FFF2-40B4-BE49-F238E27FC236}">
                <a16:creationId xmlns:a16="http://schemas.microsoft.com/office/drawing/2014/main" id="{2E29057E-092C-4324-AF42-B0B3EB234F17}"/>
              </a:ext>
            </a:extLst>
          </p:cNvPr>
          <p:cNvSpPr txBox="1"/>
          <p:nvPr/>
        </p:nvSpPr>
        <p:spPr>
          <a:xfrm rot="16200000">
            <a:off x="6550602" y="3166882"/>
            <a:ext cx="2257734" cy="369332"/>
          </a:xfrm>
          <a:prstGeom prst="rect">
            <a:avLst/>
          </a:prstGeom>
          <a:noFill/>
        </p:spPr>
        <p:txBody>
          <a:bodyPr wrap="none" rtlCol="0">
            <a:spAutoFit/>
          </a:bodyPr>
          <a:lstStyle/>
          <a:p>
            <a:r>
              <a:rPr lang="en-US" dirty="0"/>
              <a:t>Caterpillar occurrence</a:t>
            </a:r>
          </a:p>
        </p:txBody>
      </p:sp>
      <p:sp>
        <p:nvSpPr>
          <p:cNvPr id="18" name="TextBox 17">
            <a:extLst>
              <a:ext uri="{FF2B5EF4-FFF2-40B4-BE49-F238E27FC236}">
                <a16:creationId xmlns:a16="http://schemas.microsoft.com/office/drawing/2014/main" id="{E940E819-9501-4D92-859F-54199C657890}"/>
              </a:ext>
            </a:extLst>
          </p:cNvPr>
          <p:cNvSpPr txBox="1"/>
          <p:nvPr/>
        </p:nvSpPr>
        <p:spPr>
          <a:xfrm>
            <a:off x="1928331" y="988717"/>
            <a:ext cx="8335339" cy="1384995"/>
          </a:xfrm>
          <a:prstGeom prst="rect">
            <a:avLst/>
          </a:prstGeom>
          <a:noFill/>
        </p:spPr>
        <p:txBody>
          <a:bodyPr wrap="square" rtlCol="0">
            <a:spAutoFit/>
          </a:bodyPr>
          <a:lstStyle/>
          <a:p>
            <a:r>
              <a:rPr lang="en-US" sz="2800" dirty="0">
                <a:solidFill>
                  <a:srgbClr val="0070C0"/>
                </a:solidFill>
                <a:latin typeface="Segoe UI Semilight" panose="020B0402040204020203" pitchFamily="34" charset="0"/>
                <a:cs typeface="Segoe UI Semilight" panose="020B0402040204020203" pitchFamily="34" charset="0"/>
              </a:rPr>
              <a:t>  Citizen scientists provide useful data on arthropod </a:t>
            </a:r>
          </a:p>
          <a:p>
            <a:endParaRPr lang="en-US" sz="2800" dirty="0">
              <a:solidFill>
                <a:srgbClr val="0070C0"/>
              </a:solidFill>
              <a:latin typeface="Segoe UI Semilight" panose="020B0402040204020203" pitchFamily="34" charset="0"/>
              <a:cs typeface="Segoe UI Semilight" panose="020B0402040204020203" pitchFamily="34" charset="0"/>
            </a:endParaRPr>
          </a:p>
          <a:p>
            <a:r>
              <a:rPr lang="en-US" sz="2800" dirty="0">
                <a:solidFill>
                  <a:srgbClr val="0070C0"/>
                </a:solidFill>
                <a:latin typeface="Segoe UI Semilight" panose="020B0402040204020203" pitchFamily="34" charset="0"/>
                <a:cs typeface="Segoe UI Semilight" panose="020B0402040204020203" pitchFamily="34" charset="0"/>
              </a:rPr>
              <a:t>composition,             abundance,   and      phenology</a:t>
            </a:r>
          </a:p>
        </p:txBody>
      </p:sp>
      <p:sp>
        <p:nvSpPr>
          <p:cNvPr id="6" name="TextBox 5"/>
          <p:cNvSpPr txBox="1"/>
          <p:nvPr/>
        </p:nvSpPr>
        <p:spPr>
          <a:xfrm>
            <a:off x="9555697" y="2357527"/>
            <a:ext cx="789147" cy="369332"/>
          </a:xfrm>
          <a:prstGeom prst="rect">
            <a:avLst/>
          </a:prstGeom>
          <a:solidFill>
            <a:schemeClr val="bg1"/>
          </a:solidFill>
        </p:spPr>
        <p:txBody>
          <a:bodyPr wrap="square" lIns="9144" rIns="9144" rtlCol="0">
            <a:spAutoFit/>
          </a:bodyPr>
          <a:lstStyle/>
          <a:p>
            <a:r>
              <a:rPr lang="en-US" i="1" dirty="0"/>
              <a:t>r</a:t>
            </a:r>
            <a:r>
              <a:rPr lang="en-US" dirty="0"/>
              <a:t> = 0.50</a:t>
            </a:r>
          </a:p>
        </p:txBody>
      </p:sp>
      <p:sp>
        <p:nvSpPr>
          <p:cNvPr id="27" name="TextBox 26">
            <a:extLst>
              <a:ext uri="{FF2B5EF4-FFF2-40B4-BE49-F238E27FC236}">
                <a16:creationId xmlns:a16="http://schemas.microsoft.com/office/drawing/2014/main" id="{CABA3888-D066-4146-9724-DE174F72FC3F}"/>
              </a:ext>
            </a:extLst>
          </p:cNvPr>
          <p:cNvSpPr txBox="1"/>
          <p:nvPr/>
        </p:nvSpPr>
        <p:spPr>
          <a:xfrm>
            <a:off x="29347" y="6516902"/>
            <a:ext cx="4257961" cy="307777"/>
          </a:xfrm>
          <a:prstGeom prst="rect">
            <a:avLst/>
          </a:prstGeom>
          <a:noFill/>
        </p:spPr>
        <p:txBody>
          <a:bodyPr wrap="none" rtlCol="0">
            <a:spAutoFit/>
          </a:bodyPr>
          <a:lstStyle/>
          <a:p>
            <a:r>
              <a:rPr lang="en-US" sz="1400" dirty="0">
                <a:solidFill>
                  <a:srgbClr val="0070C0"/>
                </a:solidFill>
                <a:latin typeface="Segoe UI Semilight" panose="020B0402040204020203" pitchFamily="34" charset="0"/>
                <a:cs typeface="Segoe UI Semilight" panose="020B0402040204020203" pitchFamily="34" charset="0"/>
              </a:rPr>
              <a:t>Hurlbert et al. 2019, </a:t>
            </a:r>
            <a:r>
              <a:rPr lang="en-US" sz="1400" i="1" dirty="0">
                <a:solidFill>
                  <a:srgbClr val="0070C0"/>
                </a:solidFill>
                <a:latin typeface="Segoe UI Semilight" panose="020B0402040204020203" pitchFamily="34" charset="0"/>
                <a:cs typeface="Segoe UI Semilight" panose="020B0402040204020203" pitchFamily="34" charset="0"/>
              </a:rPr>
              <a:t>Citizen Science Theory &amp; Practice</a:t>
            </a:r>
            <a:endParaRPr lang="en-US" sz="1400" dirty="0">
              <a:solidFill>
                <a:srgbClr val="0070C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19955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1040E1-6EA4-464E-8C87-82B765CF7546}"/>
              </a:ext>
            </a:extLst>
          </p:cNvPr>
          <p:cNvSpPr txBox="1"/>
          <p:nvPr/>
        </p:nvSpPr>
        <p:spPr>
          <a:xfrm>
            <a:off x="1606193" y="65572"/>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678487" y="1329929"/>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Density</a:t>
            </a:r>
          </a:p>
        </p:txBody>
      </p:sp>
      <p:sp>
        <p:nvSpPr>
          <p:cNvPr id="7" name="Title 7">
            <a:extLst>
              <a:ext uri="{FF2B5EF4-FFF2-40B4-BE49-F238E27FC236}">
                <a16:creationId xmlns:a16="http://schemas.microsoft.com/office/drawing/2014/main" id="{8DC202B0-C6AD-4FD9-8A9B-00E67FEF328D}"/>
              </a:ext>
            </a:extLst>
          </p:cNvPr>
          <p:cNvSpPr txBox="1">
            <a:spLocks/>
          </p:cNvSpPr>
          <p:nvPr/>
        </p:nvSpPr>
        <p:spPr>
          <a:xfrm>
            <a:off x="6468265" y="954361"/>
            <a:ext cx="4117542" cy="979451"/>
          </a:xfrm>
          <a:prstGeom prst="rect">
            <a:avLst/>
          </a:prstGeom>
        </p:spPr>
        <p:txBody>
          <a:bodyPr vert="horz" lIns="51435" tIns="25718" rIns="51435" bIns="25718" rtlCol="0" anchor="t">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The abundance of bird food varies A LOT from place to place!</a:t>
            </a:r>
          </a:p>
          <a:p>
            <a:pPr defTabSz="514350">
              <a:lnSpc>
                <a:spcPct val="100000"/>
              </a:lnSpc>
            </a:pPr>
            <a:endParaRPr lang="en-US" sz="2100" b="1" dirty="0">
              <a:solidFill>
                <a:srgbClr val="0070C0"/>
              </a:solidFill>
              <a:latin typeface="Segoe UI Semilight" panose="020B0402040204020203" pitchFamily="34" charset="0"/>
              <a:cs typeface="Segoe UI Semilight" panose="020B0402040204020203" pitchFamily="34" charset="0"/>
            </a:endParaRPr>
          </a:p>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And with </a:t>
            </a:r>
            <a:r>
              <a:rPr lang="en-US" sz="2100" b="1" i="1" dirty="0">
                <a:solidFill>
                  <a:srgbClr val="0070C0"/>
                </a:solidFill>
                <a:latin typeface="Segoe UI Semilight" panose="020B0402040204020203" pitchFamily="34" charset="0"/>
                <a:cs typeface="Segoe UI Semilight" panose="020B0402040204020203" pitchFamily="34" charset="0"/>
              </a:rPr>
              <a:t>host plant </a:t>
            </a:r>
            <a:r>
              <a:rPr lang="en-US" sz="2100" dirty="0">
                <a:solidFill>
                  <a:srgbClr val="0070C0"/>
                </a:solidFill>
                <a:latin typeface="Segoe UI Semilight" panose="020B0402040204020203" pitchFamily="34" charset="0"/>
                <a:cs typeface="Segoe UI Semilight" panose="020B0402040204020203" pitchFamily="34" charset="0"/>
              </a:rPr>
              <a:t>species.</a:t>
            </a:r>
          </a:p>
        </p:txBody>
      </p:sp>
      <p:pic>
        <p:nvPicPr>
          <p:cNvPr id="14" name="Picture 13">
            <a:extLst>
              <a:ext uri="{FF2B5EF4-FFF2-40B4-BE49-F238E27FC236}">
                <a16:creationId xmlns:a16="http://schemas.microsoft.com/office/drawing/2014/main" id="{54C87DCB-5E13-4B6D-B8D8-2323D126DF95}"/>
              </a:ext>
            </a:extLst>
          </p:cNvPr>
          <p:cNvPicPr>
            <a:picLocks noChangeAspect="1"/>
          </p:cNvPicPr>
          <p:nvPr/>
        </p:nvPicPr>
        <p:blipFill rotWithShape="1">
          <a:blip r:embed="rId2"/>
          <a:srcRect t="6729" b="31646"/>
          <a:stretch/>
        </p:blipFill>
        <p:spPr>
          <a:xfrm>
            <a:off x="1678487" y="2794845"/>
            <a:ext cx="7155169" cy="4009078"/>
          </a:xfrm>
          <a:prstGeom prst="rect">
            <a:avLst/>
          </a:prstGeom>
        </p:spPr>
      </p:pic>
      <p:pic>
        <p:nvPicPr>
          <p:cNvPr id="16" name="Picture 15">
            <a:extLst>
              <a:ext uri="{FF2B5EF4-FFF2-40B4-BE49-F238E27FC236}">
                <a16:creationId xmlns:a16="http://schemas.microsoft.com/office/drawing/2014/main" id="{A5F0AAA9-547A-4588-B6CA-578D2E04DCF9}"/>
              </a:ext>
            </a:extLst>
          </p:cNvPr>
          <p:cNvPicPr>
            <a:picLocks noChangeAspect="1"/>
          </p:cNvPicPr>
          <p:nvPr/>
        </p:nvPicPr>
        <p:blipFill rotWithShape="1">
          <a:blip r:embed="rId2"/>
          <a:srcRect t="77823" r="11865"/>
          <a:stretch/>
        </p:blipFill>
        <p:spPr>
          <a:xfrm>
            <a:off x="5255100" y="2613393"/>
            <a:ext cx="5258415" cy="1203064"/>
          </a:xfrm>
          <a:prstGeom prst="rect">
            <a:avLst/>
          </a:prstGeom>
        </p:spPr>
      </p:pic>
    </p:spTree>
    <p:extLst>
      <p:ext uri="{BB962C8B-B14F-4D97-AF65-F5344CB8AC3E}">
        <p14:creationId xmlns:p14="http://schemas.microsoft.com/office/powerpoint/2010/main" val="1986373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655AD-7690-499A-A121-C6B7E9A557F1}"/>
              </a:ext>
            </a:extLst>
          </p:cNvPr>
          <p:cNvPicPr>
            <a:picLocks noChangeAspect="1"/>
          </p:cNvPicPr>
          <p:nvPr/>
        </p:nvPicPr>
        <p:blipFill>
          <a:blip r:embed="rId2"/>
          <a:stretch>
            <a:fillRect/>
          </a:stretch>
        </p:blipFill>
        <p:spPr>
          <a:xfrm>
            <a:off x="2894648" y="1828800"/>
            <a:ext cx="6403292" cy="4572000"/>
          </a:xfrm>
          <a:prstGeom prst="rect">
            <a:avLst/>
          </a:prstGeom>
        </p:spPr>
      </p:pic>
      <p:sp>
        <p:nvSpPr>
          <p:cNvPr id="10" name="TextBox 9">
            <a:extLst>
              <a:ext uri="{FF2B5EF4-FFF2-40B4-BE49-F238E27FC236}">
                <a16:creationId xmlns:a16="http://schemas.microsoft.com/office/drawing/2014/main" id="{721040E1-6EA4-464E-8C87-82B765CF7546}"/>
              </a:ext>
            </a:extLst>
          </p:cNvPr>
          <p:cNvSpPr txBox="1"/>
          <p:nvPr/>
        </p:nvSpPr>
        <p:spPr>
          <a:xfrm>
            <a:off x="1606193" y="65572"/>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9" name="Picture 22" descr="http://static.flickr.com/2238/2148457971_8475d5226d.jpg">
            <a:extLst>
              <a:ext uri="{FF2B5EF4-FFF2-40B4-BE49-F238E27FC236}">
                <a16:creationId xmlns:a16="http://schemas.microsoft.com/office/drawing/2014/main" id="{612F2096-A279-4218-A629-F2B53EEE0ADE}"/>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4634784" y="3429000"/>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FC281D2-3949-4D9F-9FEB-28A664243DAC}"/>
              </a:ext>
            </a:extLst>
          </p:cNvPr>
          <p:cNvSpPr txBox="1"/>
          <p:nvPr/>
        </p:nvSpPr>
        <p:spPr>
          <a:xfrm>
            <a:off x="5708889" y="1979977"/>
            <a:ext cx="3221972" cy="369332"/>
          </a:xfrm>
          <a:prstGeom prst="rect">
            <a:avLst/>
          </a:prstGeom>
          <a:noFill/>
        </p:spPr>
        <p:txBody>
          <a:bodyPr wrap="none" rtlCol="0">
            <a:spAutoFit/>
          </a:bodyPr>
          <a:lstStyle/>
          <a:p>
            <a:r>
              <a:rPr lang="en-US" dirty="0"/>
              <a:t>North Carolina Botanical Garden</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678487" y="1329929"/>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Phenology</a:t>
            </a:r>
          </a:p>
        </p:txBody>
      </p:sp>
      <p:sp>
        <p:nvSpPr>
          <p:cNvPr id="2" name="Title 7">
            <a:extLst>
              <a:ext uri="{FF2B5EF4-FFF2-40B4-BE49-F238E27FC236}">
                <a16:creationId xmlns:a16="http://schemas.microsoft.com/office/drawing/2014/main" id="{7809DC49-A934-5D6F-3665-730B528CA77B}"/>
              </a:ext>
            </a:extLst>
          </p:cNvPr>
          <p:cNvSpPr txBox="1">
            <a:spLocks/>
          </p:cNvSpPr>
          <p:nvPr/>
        </p:nvSpPr>
        <p:spPr>
          <a:xfrm>
            <a:off x="7945159" y="733718"/>
            <a:ext cx="4117542" cy="97945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The timing and abundance of bird food varies A LOT between years!</a:t>
            </a:r>
            <a:endParaRPr lang="en-US" sz="2100" b="1" dirty="0">
              <a:solidFill>
                <a:srgbClr val="0070C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01545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A194B-2ADA-4682-8A68-7397CA9702A8}"/>
              </a:ext>
            </a:extLst>
          </p:cNvPr>
          <p:cNvPicPr>
            <a:picLocks noChangeAspect="1"/>
          </p:cNvPicPr>
          <p:nvPr/>
        </p:nvPicPr>
        <p:blipFill>
          <a:blip r:embed="rId2"/>
          <a:stretch>
            <a:fillRect/>
          </a:stretch>
        </p:blipFill>
        <p:spPr>
          <a:xfrm>
            <a:off x="2894060" y="1832407"/>
            <a:ext cx="6403292" cy="4572000"/>
          </a:xfrm>
          <a:prstGeom prst="rect">
            <a:avLst/>
          </a:prstGeom>
        </p:spPr>
      </p:pic>
      <p:sp>
        <p:nvSpPr>
          <p:cNvPr id="10" name="TextBox 9">
            <a:extLst>
              <a:ext uri="{FF2B5EF4-FFF2-40B4-BE49-F238E27FC236}">
                <a16:creationId xmlns:a16="http://schemas.microsoft.com/office/drawing/2014/main" id="{721040E1-6EA4-464E-8C87-82B765CF7546}"/>
              </a:ext>
            </a:extLst>
          </p:cNvPr>
          <p:cNvSpPr txBox="1"/>
          <p:nvPr/>
        </p:nvSpPr>
        <p:spPr>
          <a:xfrm>
            <a:off x="1606193" y="65572"/>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12" name="Picture 22" descr="http://static.flickr.com/2238/2148457971_8475d5226d.jpg">
            <a:extLst>
              <a:ext uri="{FF2B5EF4-FFF2-40B4-BE49-F238E27FC236}">
                <a16:creationId xmlns:a16="http://schemas.microsoft.com/office/drawing/2014/main" id="{BFD4EA67-6460-4CBB-A3DD-A8A5D9379FAE}"/>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4634784" y="3429000"/>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160F17-98D8-4228-B2FD-B3180E2AEFA5}"/>
              </a:ext>
            </a:extLst>
          </p:cNvPr>
          <p:cNvSpPr txBox="1"/>
          <p:nvPr/>
        </p:nvSpPr>
        <p:spPr>
          <a:xfrm>
            <a:off x="5708889" y="1979977"/>
            <a:ext cx="3221972" cy="369332"/>
          </a:xfrm>
          <a:prstGeom prst="rect">
            <a:avLst/>
          </a:prstGeom>
          <a:noFill/>
        </p:spPr>
        <p:txBody>
          <a:bodyPr wrap="none" rtlCol="0">
            <a:spAutoFit/>
          </a:bodyPr>
          <a:lstStyle/>
          <a:p>
            <a:r>
              <a:rPr lang="en-US" dirty="0"/>
              <a:t>North Carolina Botanical Garden</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678487" y="1329929"/>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Phenology</a:t>
            </a:r>
          </a:p>
        </p:txBody>
      </p:sp>
      <p:sp>
        <p:nvSpPr>
          <p:cNvPr id="2" name="Title 7">
            <a:extLst>
              <a:ext uri="{FF2B5EF4-FFF2-40B4-BE49-F238E27FC236}">
                <a16:creationId xmlns:a16="http://schemas.microsoft.com/office/drawing/2014/main" id="{BAF6699B-A0BF-DBE2-2811-2B2A9881A8AB}"/>
              </a:ext>
            </a:extLst>
          </p:cNvPr>
          <p:cNvSpPr txBox="1">
            <a:spLocks/>
          </p:cNvSpPr>
          <p:nvPr/>
        </p:nvSpPr>
        <p:spPr>
          <a:xfrm>
            <a:off x="7945159" y="733718"/>
            <a:ext cx="4117542" cy="97945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The timing and abundance of bird food varies A LOT between years!</a:t>
            </a:r>
            <a:endParaRPr lang="en-US" sz="2100" b="1" dirty="0">
              <a:solidFill>
                <a:srgbClr val="0070C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06006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043651-4F79-4C36-AFA8-36564E0F4CCE}"/>
              </a:ext>
            </a:extLst>
          </p:cNvPr>
          <p:cNvPicPr>
            <a:picLocks noChangeAspect="1"/>
          </p:cNvPicPr>
          <p:nvPr/>
        </p:nvPicPr>
        <p:blipFill>
          <a:blip r:embed="rId2"/>
          <a:stretch>
            <a:fillRect/>
          </a:stretch>
        </p:blipFill>
        <p:spPr>
          <a:xfrm>
            <a:off x="2894060" y="1828800"/>
            <a:ext cx="6403292" cy="4572000"/>
          </a:xfrm>
          <a:prstGeom prst="rect">
            <a:avLst/>
          </a:prstGeom>
        </p:spPr>
      </p:pic>
      <p:sp>
        <p:nvSpPr>
          <p:cNvPr id="10" name="TextBox 9">
            <a:extLst>
              <a:ext uri="{FF2B5EF4-FFF2-40B4-BE49-F238E27FC236}">
                <a16:creationId xmlns:a16="http://schemas.microsoft.com/office/drawing/2014/main" id="{721040E1-6EA4-464E-8C87-82B765CF7546}"/>
              </a:ext>
            </a:extLst>
          </p:cNvPr>
          <p:cNvSpPr txBox="1"/>
          <p:nvPr/>
        </p:nvSpPr>
        <p:spPr>
          <a:xfrm>
            <a:off x="1606193" y="65572"/>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9" name="Picture 22" descr="http://static.flickr.com/2238/2148457971_8475d5226d.jpg">
            <a:extLst>
              <a:ext uri="{FF2B5EF4-FFF2-40B4-BE49-F238E27FC236}">
                <a16:creationId xmlns:a16="http://schemas.microsoft.com/office/drawing/2014/main" id="{C5C757A2-D7B6-46F1-8D73-68AA76515A7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4634784" y="3429000"/>
            <a:ext cx="1182261" cy="13230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98F21-B65E-4FDD-A187-99CE75A7FFD4}"/>
              </a:ext>
            </a:extLst>
          </p:cNvPr>
          <p:cNvSpPr txBox="1"/>
          <p:nvPr/>
        </p:nvSpPr>
        <p:spPr>
          <a:xfrm>
            <a:off x="5708889" y="1979977"/>
            <a:ext cx="3221972" cy="369332"/>
          </a:xfrm>
          <a:prstGeom prst="rect">
            <a:avLst/>
          </a:prstGeom>
          <a:noFill/>
        </p:spPr>
        <p:txBody>
          <a:bodyPr wrap="none" rtlCol="0">
            <a:spAutoFit/>
          </a:bodyPr>
          <a:lstStyle/>
          <a:p>
            <a:r>
              <a:rPr lang="en-US" dirty="0"/>
              <a:t>North Carolina Botanical Garden</a:t>
            </a:r>
          </a:p>
        </p:txBody>
      </p:sp>
      <p:sp>
        <p:nvSpPr>
          <p:cNvPr id="11" name="TextBox 10">
            <a:extLst>
              <a:ext uri="{FF2B5EF4-FFF2-40B4-BE49-F238E27FC236}">
                <a16:creationId xmlns:a16="http://schemas.microsoft.com/office/drawing/2014/main" id="{601208DD-8084-4150-A630-5BDF84717C20}"/>
              </a:ext>
            </a:extLst>
          </p:cNvPr>
          <p:cNvSpPr txBox="1"/>
          <p:nvPr/>
        </p:nvSpPr>
        <p:spPr>
          <a:xfrm>
            <a:off x="1678487" y="1329929"/>
            <a:ext cx="8546084" cy="584775"/>
          </a:xfrm>
          <a:prstGeom prst="rect">
            <a:avLst/>
          </a:prstGeom>
          <a:noFill/>
        </p:spPr>
        <p:txBody>
          <a:bodyPr wrap="squar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Caterpillar Phenology</a:t>
            </a:r>
          </a:p>
        </p:txBody>
      </p:sp>
      <p:sp>
        <p:nvSpPr>
          <p:cNvPr id="2" name="Title 7">
            <a:extLst>
              <a:ext uri="{FF2B5EF4-FFF2-40B4-BE49-F238E27FC236}">
                <a16:creationId xmlns:a16="http://schemas.microsoft.com/office/drawing/2014/main" id="{F5DEDF45-42D5-9FDE-A3EF-A46260B0E259}"/>
              </a:ext>
            </a:extLst>
          </p:cNvPr>
          <p:cNvSpPr txBox="1">
            <a:spLocks/>
          </p:cNvSpPr>
          <p:nvPr/>
        </p:nvSpPr>
        <p:spPr>
          <a:xfrm>
            <a:off x="7945159" y="733718"/>
            <a:ext cx="4117542" cy="979451"/>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The timing and abundance of bird food varies A LOT between years!</a:t>
            </a:r>
            <a:endParaRPr lang="en-US" sz="2100" b="1" dirty="0">
              <a:solidFill>
                <a:srgbClr val="0070C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63341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0B1E6E-40FB-491A-8D20-3E68D7768038}"/>
              </a:ext>
            </a:extLst>
          </p:cNvPr>
          <p:cNvSpPr txBox="1"/>
          <p:nvPr/>
        </p:nvSpPr>
        <p:spPr>
          <a:xfrm>
            <a:off x="1606193" y="65572"/>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What have we learned?</a:t>
            </a:r>
          </a:p>
        </p:txBody>
      </p:sp>
      <p:pic>
        <p:nvPicPr>
          <p:cNvPr id="3" name="Picture 2" descr="Chart, line chart&#10;&#10;Description automatically generated">
            <a:extLst>
              <a:ext uri="{FF2B5EF4-FFF2-40B4-BE49-F238E27FC236}">
                <a16:creationId xmlns:a16="http://schemas.microsoft.com/office/drawing/2014/main" id="{C0DDFC86-A088-4F3D-A673-2CE768D412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900" r="11091"/>
          <a:stretch/>
        </p:blipFill>
        <p:spPr bwMode="auto">
          <a:xfrm>
            <a:off x="1705583" y="2314583"/>
            <a:ext cx="8831557" cy="3769112"/>
          </a:xfrm>
          <a:prstGeom prst="rect">
            <a:avLst/>
          </a:prstGeom>
          <a:noFill/>
          <a:ln>
            <a:noFill/>
          </a:ln>
        </p:spPr>
      </p:pic>
      <p:sp>
        <p:nvSpPr>
          <p:cNvPr id="6" name="TextBox 5">
            <a:extLst>
              <a:ext uri="{FF2B5EF4-FFF2-40B4-BE49-F238E27FC236}">
                <a16:creationId xmlns:a16="http://schemas.microsoft.com/office/drawing/2014/main" id="{4F60515B-7316-4F78-8595-940C981F1A59}"/>
              </a:ext>
            </a:extLst>
          </p:cNvPr>
          <p:cNvSpPr txBox="1"/>
          <p:nvPr/>
        </p:nvSpPr>
        <p:spPr>
          <a:xfrm>
            <a:off x="2841548" y="1324162"/>
            <a:ext cx="1336263" cy="584775"/>
          </a:xfrm>
          <a:prstGeom prst="rect">
            <a:avLst/>
          </a:prstGeom>
          <a:noFill/>
        </p:spPr>
        <p:txBody>
          <a:bodyPr wrap="none" rtlCol="0">
            <a:spAutoFit/>
          </a:bodyPr>
          <a:lstStyle/>
          <a:p>
            <a:r>
              <a:rPr lang="en-US" sz="3200" b="1" dirty="0">
                <a:solidFill>
                  <a:srgbClr val="0070C0"/>
                </a:solidFill>
                <a:latin typeface="Segoe UI Semilight" panose="020B0402040204020203" pitchFamily="34" charset="0"/>
                <a:cs typeface="Segoe UI Semilight" panose="020B0402040204020203" pitchFamily="34" charset="0"/>
              </a:rPr>
              <a:t>Trends</a:t>
            </a:r>
          </a:p>
        </p:txBody>
      </p:sp>
      <p:sp>
        <p:nvSpPr>
          <p:cNvPr id="7" name="Title 7">
            <a:extLst>
              <a:ext uri="{FF2B5EF4-FFF2-40B4-BE49-F238E27FC236}">
                <a16:creationId xmlns:a16="http://schemas.microsoft.com/office/drawing/2014/main" id="{B8327EB8-51F5-4E8F-84D0-AAB7491A6D6B}"/>
              </a:ext>
            </a:extLst>
          </p:cNvPr>
          <p:cNvSpPr txBox="1">
            <a:spLocks/>
          </p:cNvSpPr>
          <p:nvPr/>
        </p:nvSpPr>
        <p:spPr>
          <a:xfrm>
            <a:off x="6468265" y="954361"/>
            <a:ext cx="4117542" cy="979451"/>
          </a:xfrm>
          <a:prstGeom prst="rect">
            <a:avLst/>
          </a:prstGeom>
        </p:spPr>
        <p:txBody>
          <a:bodyPr vert="horz" lIns="51435" tIns="25718" rIns="51435" bIns="25718" rtlCol="0" anchor="t">
            <a:noAutofit/>
          </a:bodyPr>
          <a:lstStyle>
            <a:lvl1pPr algn="l" defTabSz="914400" rtl="0" eaLnBrk="1" latinLnBrk="0" hangingPunct="1">
              <a:lnSpc>
                <a:spcPct val="90000"/>
              </a:lnSpc>
              <a:spcBef>
                <a:spcPct val="0"/>
              </a:spcBef>
              <a:buNone/>
              <a:defRPr sz="3600" kern="1200">
                <a:solidFill>
                  <a:schemeClr val="accent2">
                    <a:lumMod val="75000"/>
                  </a:schemeClr>
                </a:solidFill>
                <a:latin typeface="Roboto Slab" pitchFamily="2" charset="0"/>
                <a:ea typeface="Roboto Slab" pitchFamily="2" charset="0"/>
                <a:cs typeface="+mj-cs"/>
              </a:defRPr>
            </a:lvl1pPr>
          </a:lstStyle>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Is bird food declining in general? </a:t>
            </a:r>
          </a:p>
          <a:p>
            <a:pPr defTabSz="514350">
              <a:lnSpc>
                <a:spcPct val="100000"/>
              </a:lnSpc>
            </a:pPr>
            <a:endParaRPr lang="en-US" sz="2100" dirty="0">
              <a:solidFill>
                <a:srgbClr val="0070C0"/>
              </a:solidFill>
              <a:latin typeface="Segoe UI Semilight" panose="020B0402040204020203" pitchFamily="34" charset="0"/>
              <a:cs typeface="Segoe UI Semilight" panose="020B0402040204020203" pitchFamily="34" charset="0"/>
            </a:endParaRPr>
          </a:p>
          <a:p>
            <a:pPr defTabSz="514350">
              <a:lnSpc>
                <a:spcPct val="100000"/>
              </a:lnSpc>
            </a:pPr>
            <a:r>
              <a:rPr lang="en-US" sz="2100" dirty="0">
                <a:solidFill>
                  <a:srgbClr val="0070C0"/>
                </a:solidFill>
                <a:latin typeface="Segoe UI Semilight" panose="020B0402040204020203" pitchFamily="34" charset="0"/>
                <a:cs typeface="Segoe UI Semilight" panose="020B0402040204020203" pitchFamily="34" charset="0"/>
              </a:rPr>
              <a:t>More in some places than others?</a:t>
            </a:r>
          </a:p>
        </p:txBody>
      </p:sp>
    </p:spTree>
    <p:extLst>
      <p:ext uri="{BB962C8B-B14F-4D97-AF65-F5344CB8AC3E}">
        <p14:creationId xmlns:p14="http://schemas.microsoft.com/office/powerpoint/2010/main" val="265683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977" y="-129928"/>
            <a:ext cx="11581147" cy="1325563"/>
          </a:xfrm>
        </p:spPr>
        <p:txBody>
          <a:bodyPr>
            <a:normAutofit/>
          </a:bodyPr>
          <a:lstStyle/>
          <a:p>
            <a:r>
              <a:rPr lang="en-US" dirty="0">
                <a:solidFill>
                  <a:srgbClr val="688A26"/>
                </a:solidFill>
                <a:latin typeface="Roboto Slab" pitchFamily="2" charset="0"/>
                <a:ea typeface="Roboto Slab" pitchFamily="2" charset="0"/>
              </a:rPr>
              <a:t>Setting up a site</a:t>
            </a:r>
          </a:p>
        </p:txBody>
      </p:sp>
      <p:sp>
        <p:nvSpPr>
          <p:cNvPr id="4" name="TextBox 3"/>
          <p:cNvSpPr txBox="1"/>
          <p:nvPr/>
        </p:nvSpPr>
        <p:spPr>
          <a:xfrm>
            <a:off x="540328" y="900798"/>
            <a:ext cx="11195797" cy="1815882"/>
          </a:xfrm>
          <a:prstGeom prst="rect">
            <a:avLst/>
          </a:prstGeom>
          <a:noFill/>
        </p:spPr>
        <p:txBody>
          <a:bodyPr wrap="square" rtlCol="0">
            <a:spAutoFit/>
          </a:bodyPr>
          <a:lstStyle/>
          <a:p>
            <a:r>
              <a:rPr lang="en-US" sz="2800" dirty="0">
                <a:solidFill>
                  <a:srgbClr val="688A26"/>
                </a:solidFill>
                <a:latin typeface="Montserrat Light" panose="00000400000000000000" pitchFamily="50" charset="0"/>
              </a:rPr>
              <a:t>Suggested set up for </a:t>
            </a:r>
            <a:r>
              <a:rPr lang="en-US" sz="2800" b="1" u="sng" dirty="0">
                <a:solidFill>
                  <a:srgbClr val="688A26"/>
                </a:solidFill>
                <a:latin typeface="Montserrat Light" panose="00000400000000000000" pitchFamily="50" charset="0"/>
              </a:rPr>
              <a:t>nature centers/schools</a:t>
            </a:r>
            <a:r>
              <a:rPr lang="en-US" sz="2800" dirty="0">
                <a:solidFill>
                  <a:srgbClr val="688A26"/>
                </a:solidFill>
                <a:latin typeface="Montserrat Light" panose="00000400000000000000" pitchFamily="50" charset="0"/>
              </a:rPr>
              <a:t>:</a:t>
            </a:r>
          </a:p>
          <a:p>
            <a:pPr marL="233357" indent="-233357">
              <a:buFont typeface="Arial" panose="020B0604020202020204" pitchFamily="34" charset="0"/>
              <a:buChar char="•"/>
            </a:pPr>
            <a:r>
              <a:rPr lang="en-US" sz="2800" dirty="0">
                <a:solidFill>
                  <a:srgbClr val="688A26"/>
                </a:solidFill>
                <a:latin typeface="Montserrat Light" panose="00000400000000000000" pitchFamily="50" charset="0"/>
              </a:rPr>
              <a:t>At least </a:t>
            </a:r>
            <a:r>
              <a:rPr lang="en-US" sz="2800" b="1" dirty="0">
                <a:solidFill>
                  <a:srgbClr val="688A26"/>
                </a:solidFill>
                <a:latin typeface="Montserrat Light" panose="00000400000000000000" pitchFamily="50" charset="0"/>
              </a:rPr>
              <a:t>30 survey trees </a:t>
            </a:r>
            <a:r>
              <a:rPr lang="en-US" sz="2800" dirty="0">
                <a:solidFill>
                  <a:srgbClr val="688A26"/>
                </a:solidFill>
                <a:latin typeface="Montserrat Light" panose="00000400000000000000" pitchFamily="50" charset="0"/>
              </a:rPr>
              <a:t>(6 circles); allow 2.5 person-hours</a:t>
            </a:r>
          </a:p>
          <a:p>
            <a:pPr marL="233357" indent="-233357">
              <a:buFont typeface="Arial" panose="020B0604020202020204" pitchFamily="34" charset="0"/>
              <a:buChar char="•"/>
            </a:pPr>
            <a:r>
              <a:rPr lang="en-US" sz="2800" dirty="0">
                <a:solidFill>
                  <a:srgbClr val="688A26"/>
                </a:solidFill>
                <a:latin typeface="Montserrat Light" panose="00000400000000000000" pitchFamily="50" charset="0"/>
              </a:rPr>
              <a:t>Weekly monitoring from May - July</a:t>
            </a:r>
          </a:p>
          <a:p>
            <a:pPr marL="457189" indent="-457189">
              <a:buFont typeface="Wingdings" panose="05000000000000000000" pitchFamily="2" charset="2"/>
              <a:buChar char="v"/>
            </a:pPr>
            <a:endParaRPr lang="en-US" sz="2800" dirty="0">
              <a:solidFill>
                <a:srgbClr val="688A26"/>
              </a:solidFill>
              <a:latin typeface="Montserrat Light" panose="00000400000000000000" pitchFamily="50" charset="0"/>
            </a:endParaRPr>
          </a:p>
        </p:txBody>
      </p:sp>
      <p:pic>
        <p:nvPicPr>
          <p:cNvPr id="7" name="Picture 8" descr="Image result for forest image from above">
            <a:extLst>
              <a:ext uri="{FF2B5EF4-FFF2-40B4-BE49-F238E27FC236}">
                <a16:creationId xmlns:a16="http://schemas.microsoft.com/office/drawing/2014/main" id="{622C5660-D974-4C8C-87A8-964451E139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217" b="4147"/>
          <a:stretch/>
        </p:blipFill>
        <p:spPr bwMode="auto">
          <a:xfrm>
            <a:off x="964320" y="2320943"/>
            <a:ext cx="10515600" cy="39729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95BFB3-223C-4894-9047-BA3558AC49F3}"/>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091449" y="2398424"/>
            <a:ext cx="2210443" cy="2210443"/>
          </a:xfrm>
          <a:prstGeom prst="rect">
            <a:avLst/>
          </a:prstGeom>
        </p:spPr>
      </p:pic>
      <p:pic>
        <p:nvPicPr>
          <p:cNvPr id="9" name="Picture 8">
            <a:extLst>
              <a:ext uri="{FF2B5EF4-FFF2-40B4-BE49-F238E27FC236}">
                <a16:creationId xmlns:a16="http://schemas.microsoft.com/office/drawing/2014/main" id="{F1C57D0C-C19A-406E-8E10-DF0685EB884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25572" y="4013861"/>
            <a:ext cx="2401051" cy="2401051"/>
          </a:xfrm>
          <a:prstGeom prst="rect">
            <a:avLst/>
          </a:prstGeom>
        </p:spPr>
      </p:pic>
      <p:pic>
        <p:nvPicPr>
          <p:cNvPr id="10" name="Picture 9">
            <a:extLst>
              <a:ext uri="{FF2B5EF4-FFF2-40B4-BE49-F238E27FC236}">
                <a16:creationId xmlns:a16="http://schemas.microsoft.com/office/drawing/2014/main" id="{EDA65E90-1B23-4FBE-8297-452307AF75E2}"/>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795873" y="4196408"/>
            <a:ext cx="2331795" cy="2331795"/>
          </a:xfrm>
          <a:prstGeom prst="rect">
            <a:avLst/>
          </a:prstGeom>
        </p:spPr>
      </p:pic>
      <p:pic>
        <p:nvPicPr>
          <p:cNvPr id="11" name="Picture 10">
            <a:extLst>
              <a:ext uri="{FF2B5EF4-FFF2-40B4-BE49-F238E27FC236}">
                <a16:creationId xmlns:a16="http://schemas.microsoft.com/office/drawing/2014/main" id="{E8E5525B-BFBA-4E5C-BC24-286130F862FF}"/>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79869" y="2404067"/>
            <a:ext cx="2309480" cy="2309480"/>
          </a:xfrm>
          <a:prstGeom prst="rect">
            <a:avLst/>
          </a:prstGeom>
        </p:spPr>
      </p:pic>
      <p:pic>
        <p:nvPicPr>
          <p:cNvPr id="12" name="Picture 11">
            <a:extLst>
              <a:ext uri="{FF2B5EF4-FFF2-40B4-BE49-F238E27FC236}">
                <a16:creationId xmlns:a16="http://schemas.microsoft.com/office/drawing/2014/main" id="{6324E7D5-5765-4E11-8985-ED7E4017E50E}"/>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272706" y="4113283"/>
            <a:ext cx="2411719" cy="2411719"/>
          </a:xfrm>
          <a:prstGeom prst="rect">
            <a:avLst/>
          </a:prstGeom>
        </p:spPr>
      </p:pic>
      <p:pic>
        <p:nvPicPr>
          <p:cNvPr id="13" name="Picture 12">
            <a:extLst>
              <a:ext uri="{FF2B5EF4-FFF2-40B4-BE49-F238E27FC236}">
                <a16:creationId xmlns:a16="http://schemas.microsoft.com/office/drawing/2014/main" id="{160D1447-79BC-4B48-8D4F-2B66B2740E8F}"/>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797039" y="3462010"/>
            <a:ext cx="2543271" cy="2543271"/>
          </a:xfrm>
          <a:prstGeom prst="rect">
            <a:avLst/>
          </a:prstGeom>
        </p:spPr>
      </p:pic>
      <p:sp>
        <p:nvSpPr>
          <p:cNvPr id="2" name="Left Brace 1">
            <a:extLst>
              <a:ext uri="{FF2B5EF4-FFF2-40B4-BE49-F238E27FC236}">
                <a16:creationId xmlns:a16="http://schemas.microsoft.com/office/drawing/2014/main" id="{9081E70F-61A3-FC98-1001-0CF21FC14D15}"/>
              </a:ext>
            </a:extLst>
          </p:cNvPr>
          <p:cNvSpPr/>
          <p:nvPr/>
        </p:nvSpPr>
        <p:spPr>
          <a:xfrm rot="16200000">
            <a:off x="2006703" y="5580687"/>
            <a:ext cx="216132" cy="1672497"/>
          </a:xfrm>
          <a:prstGeom prst="leftBrace">
            <a:avLst>
              <a:gd name="adj1" fmla="val 73717"/>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ED20229-D325-E075-D7C4-C44888263D5F}"/>
              </a:ext>
            </a:extLst>
          </p:cNvPr>
          <p:cNvSpPr txBox="1"/>
          <p:nvPr/>
        </p:nvSpPr>
        <p:spPr>
          <a:xfrm>
            <a:off x="847519" y="6510815"/>
            <a:ext cx="3421041" cy="307777"/>
          </a:xfrm>
          <a:prstGeom prst="rect">
            <a:avLst/>
          </a:prstGeom>
          <a:noFill/>
        </p:spPr>
        <p:txBody>
          <a:bodyPr wrap="square" rtlCol="0">
            <a:spAutoFit/>
          </a:bodyPr>
          <a:lstStyle/>
          <a:p>
            <a:r>
              <a:rPr lang="en-US" sz="1400" dirty="0">
                <a:solidFill>
                  <a:srgbClr val="688A26"/>
                </a:solidFill>
                <a:latin typeface="Montserrat Light" panose="00000400000000000000" pitchFamily="50" charset="0"/>
              </a:rPr>
              <a:t>Survey “circle”, a group of 5 trees</a:t>
            </a:r>
          </a:p>
        </p:txBody>
      </p:sp>
    </p:spTree>
    <p:extLst>
      <p:ext uri="{BB962C8B-B14F-4D97-AF65-F5344CB8AC3E}">
        <p14:creationId xmlns:p14="http://schemas.microsoft.com/office/powerpoint/2010/main" val="2643878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4977" y="-129928"/>
            <a:ext cx="11581147" cy="1325563"/>
          </a:xfrm>
        </p:spPr>
        <p:txBody>
          <a:bodyPr>
            <a:normAutofit/>
          </a:bodyPr>
          <a:lstStyle/>
          <a:p>
            <a:r>
              <a:rPr lang="en-US" dirty="0">
                <a:solidFill>
                  <a:srgbClr val="688A26"/>
                </a:solidFill>
                <a:latin typeface="Roboto Slab" pitchFamily="2" charset="0"/>
                <a:ea typeface="Roboto Slab" pitchFamily="2" charset="0"/>
              </a:rPr>
              <a:t>Setting up a site</a:t>
            </a:r>
          </a:p>
        </p:txBody>
      </p:sp>
      <p:sp>
        <p:nvSpPr>
          <p:cNvPr id="4" name="TextBox 3"/>
          <p:cNvSpPr txBox="1"/>
          <p:nvPr/>
        </p:nvSpPr>
        <p:spPr>
          <a:xfrm>
            <a:off x="540328" y="900798"/>
            <a:ext cx="11195797" cy="1815882"/>
          </a:xfrm>
          <a:prstGeom prst="rect">
            <a:avLst/>
          </a:prstGeom>
          <a:noFill/>
        </p:spPr>
        <p:txBody>
          <a:bodyPr wrap="square" rtlCol="0">
            <a:spAutoFit/>
          </a:bodyPr>
          <a:lstStyle/>
          <a:p>
            <a:r>
              <a:rPr lang="en-US" sz="2800" dirty="0">
                <a:solidFill>
                  <a:srgbClr val="688A26"/>
                </a:solidFill>
                <a:latin typeface="Montserrat Light" panose="00000400000000000000" pitchFamily="50" charset="0"/>
              </a:rPr>
              <a:t>Suggested set up for </a:t>
            </a:r>
            <a:r>
              <a:rPr lang="en-US" sz="2800" b="1" u="sng" dirty="0">
                <a:solidFill>
                  <a:srgbClr val="688A26"/>
                </a:solidFill>
                <a:latin typeface="Montserrat Light" panose="00000400000000000000" pitchFamily="50" charset="0"/>
              </a:rPr>
              <a:t>home/backyard</a:t>
            </a:r>
            <a:r>
              <a:rPr lang="en-US" sz="2800" dirty="0">
                <a:solidFill>
                  <a:srgbClr val="688A26"/>
                </a:solidFill>
                <a:latin typeface="Montserrat Light" panose="00000400000000000000" pitchFamily="50" charset="0"/>
              </a:rPr>
              <a:t>:</a:t>
            </a:r>
          </a:p>
          <a:p>
            <a:pPr marL="233357" indent="-233357">
              <a:buFont typeface="Arial" panose="020B0604020202020204" pitchFamily="34" charset="0"/>
              <a:buChar char="•"/>
            </a:pPr>
            <a:r>
              <a:rPr lang="en-US" sz="2800" dirty="0">
                <a:solidFill>
                  <a:srgbClr val="688A26"/>
                </a:solidFill>
                <a:latin typeface="Montserrat Light" panose="00000400000000000000" pitchFamily="50" charset="0"/>
              </a:rPr>
              <a:t>At least </a:t>
            </a:r>
            <a:r>
              <a:rPr lang="en-US" sz="2800" b="1" dirty="0">
                <a:solidFill>
                  <a:srgbClr val="688A26"/>
                </a:solidFill>
                <a:latin typeface="Montserrat Light" panose="00000400000000000000" pitchFamily="50" charset="0"/>
              </a:rPr>
              <a:t>10 survey trees </a:t>
            </a:r>
            <a:r>
              <a:rPr lang="en-US" sz="2800" dirty="0">
                <a:solidFill>
                  <a:srgbClr val="688A26"/>
                </a:solidFill>
                <a:latin typeface="Montserrat Light" panose="00000400000000000000" pitchFamily="50" charset="0"/>
              </a:rPr>
              <a:t>(2 circles); allow &lt;1 person-hour</a:t>
            </a:r>
          </a:p>
          <a:p>
            <a:pPr marL="233357" indent="-233357">
              <a:buFont typeface="Arial" panose="020B0604020202020204" pitchFamily="34" charset="0"/>
              <a:buChar char="•"/>
            </a:pPr>
            <a:r>
              <a:rPr lang="en-US" sz="2800" dirty="0">
                <a:solidFill>
                  <a:srgbClr val="688A26"/>
                </a:solidFill>
                <a:latin typeface="Montserrat Light" panose="00000400000000000000" pitchFamily="50" charset="0"/>
              </a:rPr>
              <a:t>Spatial layout is flexible</a:t>
            </a:r>
          </a:p>
          <a:p>
            <a:pPr marL="457189" indent="-457189">
              <a:buFont typeface="Wingdings" panose="05000000000000000000" pitchFamily="2" charset="2"/>
              <a:buChar char="v"/>
            </a:pPr>
            <a:endParaRPr lang="en-US" sz="2800" dirty="0">
              <a:solidFill>
                <a:srgbClr val="688A26"/>
              </a:solidFill>
              <a:latin typeface="Montserrat Light" panose="00000400000000000000" pitchFamily="50" charset="0"/>
            </a:endParaRPr>
          </a:p>
        </p:txBody>
      </p:sp>
      <p:pic>
        <p:nvPicPr>
          <p:cNvPr id="7" name="Picture 8" descr="Image result for forest image from above">
            <a:extLst>
              <a:ext uri="{FF2B5EF4-FFF2-40B4-BE49-F238E27FC236}">
                <a16:creationId xmlns:a16="http://schemas.microsoft.com/office/drawing/2014/main" id="{622C5660-D974-4C8C-87A8-964451E139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217" b="4147"/>
          <a:stretch/>
        </p:blipFill>
        <p:spPr bwMode="auto">
          <a:xfrm>
            <a:off x="964320" y="2320943"/>
            <a:ext cx="10515600" cy="39729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A95BFB3-223C-4894-9047-BA3558AC49F3}"/>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091449" y="2398424"/>
            <a:ext cx="2210443" cy="2210443"/>
          </a:xfrm>
          <a:prstGeom prst="rect">
            <a:avLst/>
          </a:prstGeom>
        </p:spPr>
      </p:pic>
      <p:pic>
        <p:nvPicPr>
          <p:cNvPr id="9" name="Picture 8">
            <a:extLst>
              <a:ext uri="{FF2B5EF4-FFF2-40B4-BE49-F238E27FC236}">
                <a16:creationId xmlns:a16="http://schemas.microsoft.com/office/drawing/2014/main" id="{F1C57D0C-C19A-406E-8E10-DF0685EB884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25572" y="4013861"/>
            <a:ext cx="2401051" cy="2401051"/>
          </a:xfrm>
          <a:prstGeom prst="rect">
            <a:avLst/>
          </a:prstGeom>
        </p:spPr>
      </p:pic>
      <p:pic>
        <p:nvPicPr>
          <p:cNvPr id="10" name="Picture 9">
            <a:extLst>
              <a:ext uri="{FF2B5EF4-FFF2-40B4-BE49-F238E27FC236}">
                <a16:creationId xmlns:a16="http://schemas.microsoft.com/office/drawing/2014/main" id="{EDA65E90-1B23-4FBE-8297-452307AF75E2}"/>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795873" y="4196408"/>
            <a:ext cx="2331795" cy="2331795"/>
          </a:xfrm>
          <a:prstGeom prst="rect">
            <a:avLst/>
          </a:prstGeom>
        </p:spPr>
      </p:pic>
      <p:pic>
        <p:nvPicPr>
          <p:cNvPr id="11" name="Picture 10">
            <a:extLst>
              <a:ext uri="{FF2B5EF4-FFF2-40B4-BE49-F238E27FC236}">
                <a16:creationId xmlns:a16="http://schemas.microsoft.com/office/drawing/2014/main" id="{E8E5525B-BFBA-4E5C-BC24-286130F862FF}"/>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79869" y="2404067"/>
            <a:ext cx="2309480" cy="2309480"/>
          </a:xfrm>
          <a:prstGeom prst="rect">
            <a:avLst/>
          </a:prstGeom>
        </p:spPr>
      </p:pic>
      <p:pic>
        <p:nvPicPr>
          <p:cNvPr id="12" name="Picture 11">
            <a:extLst>
              <a:ext uri="{FF2B5EF4-FFF2-40B4-BE49-F238E27FC236}">
                <a16:creationId xmlns:a16="http://schemas.microsoft.com/office/drawing/2014/main" id="{6324E7D5-5765-4E11-8985-ED7E4017E50E}"/>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272706" y="4113283"/>
            <a:ext cx="2411719" cy="2411719"/>
          </a:xfrm>
          <a:prstGeom prst="rect">
            <a:avLst/>
          </a:prstGeom>
        </p:spPr>
      </p:pic>
      <p:pic>
        <p:nvPicPr>
          <p:cNvPr id="13" name="Picture 12">
            <a:extLst>
              <a:ext uri="{FF2B5EF4-FFF2-40B4-BE49-F238E27FC236}">
                <a16:creationId xmlns:a16="http://schemas.microsoft.com/office/drawing/2014/main" id="{160D1447-79BC-4B48-8D4F-2B66B2740E8F}"/>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797039" y="3462010"/>
            <a:ext cx="2543271" cy="2543271"/>
          </a:xfrm>
          <a:prstGeom prst="rect">
            <a:avLst/>
          </a:prstGeom>
        </p:spPr>
      </p:pic>
      <p:sp>
        <p:nvSpPr>
          <p:cNvPr id="2" name="Left Brace 1">
            <a:extLst>
              <a:ext uri="{FF2B5EF4-FFF2-40B4-BE49-F238E27FC236}">
                <a16:creationId xmlns:a16="http://schemas.microsoft.com/office/drawing/2014/main" id="{0DF86A50-BE0A-7128-81C6-1AB4EDCED9B2}"/>
              </a:ext>
            </a:extLst>
          </p:cNvPr>
          <p:cNvSpPr/>
          <p:nvPr/>
        </p:nvSpPr>
        <p:spPr>
          <a:xfrm rot="16200000">
            <a:off x="2006703" y="5580687"/>
            <a:ext cx="216132" cy="1672497"/>
          </a:xfrm>
          <a:prstGeom prst="leftBrace">
            <a:avLst>
              <a:gd name="adj1" fmla="val 73717"/>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F1987645-E747-8379-D88B-7ECC285B512E}"/>
              </a:ext>
            </a:extLst>
          </p:cNvPr>
          <p:cNvSpPr txBox="1"/>
          <p:nvPr/>
        </p:nvSpPr>
        <p:spPr>
          <a:xfrm>
            <a:off x="847519" y="6510815"/>
            <a:ext cx="3421041" cy="307777"/>
          </a:xfrm>
          <a:prstGeom prst="rect">
            <a:avLst/>
          </a:prstGeom>
          <a:noFill/>
        </p:spPr>
        <p:txBody>
          <a:bodyPr wrap="square" rtlCol="0">
            <a:spAutoFit/>
          </a:bodyPr>
          <a:lstStyle/>
          <a:p>
            <a:r>
              <a:rPr lang="en-US" sz="1400" dirty="0">
                <a:solidFill>
                  <a:srgbClr val="688A26"/>
                </a:solidFill>
                <a:latin typeface="Montserrat Light" panose="00000400000000000000" pitchFamily="50" charset="0"/>
              </a:rPr>
              <a:t>Survey “circle”, a group of 5 trees</a:t>
            </a:r>
          </a:p>
        </p:txBody>
      </p:sp>
    </p:spTree>
    <p:extLst>
      <p:ext uri="{BB962C8B-B14F-4D97-AF65-F5344CB8AC3E}">
        <p14:creationId xmlns:p14="http://schemas.microsoft.com/office/powerpoint/2010/main" val="1962763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24660"/>
          <a:stretch/>
        </p:blipFill>
        <p:spPr>
          <a:xfrm>
            <a:off x="-10510" y="-10027"/>
            <a:ext cx="12202510" cy="6889048"/>
          </a:xfrm>
          <a:prstGeom prst="rect">
            <a:avLst/>
          </a:prstGeom>
        </p:spPr>
      </p:pic>
      <p:sp>
        <p:nvSpPr>
          <p:cNvPr id="10" name="TextBox 9">
            <a:extLst>
              <a:ext uri="{FF2B5EF4-FFF2-40B4-BE49-F238E27FC236}">
                <a16:creationId xmlns:a16="http://schemas.microsoft.com/office/drawing/2014/main" id="{C6C9652F-D3B8-4E5D-8863-3E05AEFAB4E1}"/>
              </a:ext>
            </a:extLst>
          </p:cNvPr>
          <p:cNvSpPr txBox="1"/>
          <p:nvPr/>
        </p:nvSpPr>
        <p:spPr>
          <a:xfrm flipH="1">
            <a:off x="788504" y="332021"/>
            <a:ext cx="10915816" cy="2862322"/>
          </a:xfrm>
          <a:prstGeom prst="rect">
            <a:avLst/>
          </a:prstGeom>
          <a:noFill/>
        </p:spPr>
        <p:txBody>
          <a:bodyPr wrap="square" rtlCol="0">
            <a:spAutoFit/>
          </a:bodyPr>
          <a:lstStyle/>
          <a:p>
            <a:pPr marL="457200" indent="-457200">
              <a:buFont typeface="Arial" panose="020B0604020202020204" pitchFamily="34" charset="0"/>
              <a:buChar char="•"/>
            </a:pPr>
            <a:r>
              <a:rPr lang="en-US" sz="3600" b="1" dirty="0">
                <a:solidFill>
                  <a:srgbClr val="FFFFFF"/>
                </a:solidFill>
                <a:effectLst>
                  <a:outerShdw blurRad="50800" dist="38100" dir="2700000" algn="tl" rotWithShape="0">
                    <a:prstClr val="black">
                      <a:alpha val="40000"/>
                    </a:prstClr>
                  </a:outerShdw>
                </a:effectLst>
                <a:latin typeface="Montserrat Light" panose="00000400000000000000" pitchFamily="50" charset="0"/>
              </a:rPr>
              <a:t>What is the origin of </a:t>
            </a:r>
            <a:r>
              <a:rPr lang="en-US" sz="3600" b="1" i="1" dirty="0">
                <a:solidFill>
                  <a:srgbClr val="FFFFFF"/>
                </a:solidFill>
                <a:effectLst>
                  <a:outerShdw blurRad="50800" dist="38100" dir="2700000" algn="tl" rotWithShape="0">
                    <a:prstClr val="black">
                      <a:alpha val="40000"/>
                    </a:prstClr>
                  </a:outerShdw>
                </a:effectLst>
                <a:latin typeface="Montserrat Light" panose="00000400000000000000" pitchFamily="50" charset="0"/>
              </a:rPr>
              <a:t>Caterpillars Count! </a:t>
            </a:r>
            <a:r>
              <a:rPr lang="en-US" sz="3600" b="1" dirty="0">
                <a:solidFill>
                  <a:srgbClr val="FFFFFF"/>
                </a:solidFill>
                <a:effectLst>
                  <a:outerShdw blurRad="50800" dist="38100" dir="2700000" algn="tl" rotWithShape="0">
                    <a:prstClr val="black">
                      <a:alpha val="40000"/>
                    </a:prstClr>
                  </a:outerShdw>
                </a:effectLst>
                <a:latin typeface="Montserrat Light" panose="00000400000000000000" pitchFamily="50" charset="0"/>
              </a:rPr>
              <a:t>?</a:t>
            </a:r>
          </a:p>
          <a:p>
            <a:pPr marL="457200" indent="-457200">
              <a:buFont typeface="Arial" panose="020B0604020202020204" pitchFamily="34" charset="0"/>
              <a:buChar char="•"/>
            </a:pPr>
            <a:endParaRPr lang="en-US" sz="3600" b="1" dirty="0">
              <a:solidFill>
                <a:srgbClr val="FFFFFF"/>
              </a:solidFill>
              <a:effectLst>
                <a:outerShdw blurRad="50800" dist="38100" dir="2700000" algn="tl" rotWithShape="0">
                  <a:prstClr val="black">
                    <a:alpha val="40000"/>
                  </a:prstClr>
                </a:outerShdw>
              </a:effectLst>
              <a:latin typeface="Montserrat Light" panose="00000400000000000000" pitchFamily="50" charset="0"/>
            </a:endParaRPr>
          </a:p>
          <a:p>
            <a:pPr marL="457200" indent="-457200">
              <a:buFont typeface="Arial" panose="020B0604020202020204" pitchFamily="34" charset="0"/>
              <a:buChar char="•"/>
            </a:pPr>
            <a:r>
              <a:rPr lang="en-US" sz="3600" b="1" dirty="0">
                <a:solidFill>
                  <a:srgbClr val="FFFFFF"/>
                </a:solidFill>
                <a:effectLst>
                  <a:outerShdw blurRad="50800" dist="38100" dir="2700000" algn="tl" rotWithShape="0">
                    <a:prstClr val="black">
                      <a:alpha val="40000"/>
                    </a:prstClr>
                  </a:outerShdw>
                </a:effectLst>
                <a:latin typeface="Montserrat Light" panose="00000400000000000000" pitchFamily="50" charset="0"/>
              </a:rPr>
              <a:t>What can we learn from </a:t>
            </a:r>
            <a:r>
              <a:rPr lang="en-US" sz="3600" b="1" i="1" dirty="0">
                <a:solidFill>
                  <a:srgbClr val="FFFFFF"/>
                </a:solidFill>
                <a:effectLst>
                  <a:outerShdw blurRad="50800" dist="38100" dir="2700000" algn="tl" rotWithShape="0">
                    <a:prstClr val="black">
                      <a:alpha val="40000"/>
                    </a:prstClr>
                  </a:outerShdw>
                </a:effectLst>
                <a:latin typeface="Montserrat Light" panose="00000400000000000000" pitchFamily="50" charset="0"/>
              </a:rPr>
              <a:t>Caterpillars Count!</a:t>
            </a:r>
            <a:r>
              <a:rPr lang="en-US" sz="3600" b="1" dirty="0">
                <a:solidFill>
                  <a:srgbClr val="FFFFFF"/>
                </a:solidFill>
                <a:effectLst>
                  <a:outerShdw blurRad="50800" dist="38100" dir="2700000" algn="tl" rotWithShape="0">
                    <a:prstClr val="black">
                      <a:alpha val="40000"/>
                    </a:prstClr>
                  </a:outerShdw>
                </a:effectLst>
                <a:latin typeface="Montserrat Light" panose="00000400000000000000" pitchFamily="50" charset="0"/>
              </a:rPr>
              <a:t> ?</a:t>
            </a:r>
          </a:p>
          <a:p>
            <a:pPr marL="457200" indent="-457200">
              <a:buFont typeface="Arial" panose="020B0604020202020204" pitchFamily="34" charset="0"/>
              <a:buChar char="•"/>
            </a:pPr>
            <a:endParaRPr lang="en-US" sz="3600" b="1" dirty="0">
              <a:solidFill>
                <a:srgbClr val="FFFFFF"/>
              </a:solidFill>
              <a:effectLst>
                <a:outerShdw blurRad="50800" dist="38100" dir="2700000" algn="tl" rotWithShape="0">
                  <a:prstClr val="black">
                    <a:alpha val="40000"/>
                  </a:prstClr>
                </a:outerShdw>
              </a:effectLst>
              <a:latin typeface="Montserrat Light" panose="00000400000000000000" pitchFamily="50" charset="0"/>
            </a:endParaRPr>
          </a:p>
          <a:p>
            <a:pPr marL="457200" indent="-457200">
              <a:buFont typeface="Arial" panose="020B0604020202020204" pitchFamily="34" charset="0"/>
              <a:buChar char="•"/>
            </a:pPr>
            <a:r>
              <a:rPr lang="en-US" sz="3600" b="1" dirty="0">
                <a:solidFill>
                  <a:srgbClr val="FFFFFF"/>
                </a:solidFill>
                <a:effectLst>
                  <a:outerShdw blurRad="50800" dist="38100" dir="2700000" algn="tl" rotWithShape="0">
                    <a:prstClr val="black">
                      <a:alpha val="40000"/>
                    </a:prstClr>
                  </a:outerShdw>
                </a:effectLst>
                <a:latin typeface="Montserrat Light" panose="00000400000000000000" pitchFamily="50" charset="0"/>
              </a:rPr>
              <a:t>How can you participate?</a:t>
            </a:r>
          </a:p>
        </p:txBody>
      </p:sp>
      <p:sp>
        <p:nvSpPr>
          <p:cNvPr id="11" name="Rectangle 10">
            <a:extLst>
              <a:ext uri="{FF2B5EF4-FFF2-40B4-BE49-F238E27FC236}">
                <a16:creationId xmlns:a16="http://schemas.microsoft.com/office/drawing/2014/main" id="{639E8230-FDE9-470E-A501-B25C239453A3}"/>
              </a:ext>
            </a:extLst>
          </p:cNvPr>
          <p:cNvSpPr/>
          <p:nvPr/>
        </p:nvSpPr>
        <p:spPr>
          <a:xfrm>
            <a:off x="58975" y="5254760"/>
            <a:ext cx="6934912" cy="1384995"/>
          </a:xfrm>
          <a:prstGeom prst="rect">
            <a:avLst/>
          </a:prstGeom>
        </p:spPr>
        <p:txBody>
          <a:bodyPr wrap="none">
            <a:spAutoFit/>
          </a:bodyPr>
          <a:lstStyle/>
          <a:p>
            <a:pPr algn="ctr"/>
            <a:r>
              <a:rPr lang="en-US" sz="2800" dirty="0">
                <a:solidFill>
                  <a:schemeClr val="bg1"/>
                </a:solidFill>
                <a:latin typeface="Montserrat Light" panose="00000400000000000000" pitchFamily="50" charset="0"/>
              </a:rPr>
              <a:t>WEBINAR OUTLINE</a:t>
            </a:r>
          </a:p>
          <a:p>
            <a:pPr algn="ctr"/>
            <a:r>
              <a:rPr lang="en-US" sz="2800" dirty="0">
                <a:solidFill>
                  <a:schemeClr val="bg1"/>
                </a:solidFill>
                <a:latin typeface="Montserrat Light" panose="00000400000000000000" pitchFamily="50" charset="0"/>
              </a:rPr>
              <a:t>AND RESOURCES</a:t>
            </a:r>
          </a:p>
          <a:p>
            <a:pPr algn="ctr"/>
            <a:r>
              <a:rPr lang="en-US" sz="2800" dirty="0">
                <a:solidFill>
                  <a:schemeClr val="bg1"/>
                </a:solidFill>
                <a:latin typeface="Montserrat Light" panose="00000400000000000000" pitchFamily="50" charset="0"/>
              </a:rPr>
              <a:t>http://tinyurl.com/CaterpillarsWebinar</a:t>
            </a:r>
          </a:p>
        </p:txBody>
      </p:sp>
    </p:spTree>
    <p:extLst>
      <p:ext uri="{BB962C8B-B14F-4D97-AF65-F5344CB8AC3E}">
        <p14:creationId xmlns:p14="http://schemas.microsoft.com/office/powerpoint/2010/main" val="267125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diagramoffice.co/images/ncbg1.jpg">
            <a:extLst>
              <a:ext uri="{FF2B5EF4-FFF2-40B4-BE49-F238E27FC236}">
                <a16:creationId xmlns:a16="http://schemas.microsoft.com/office/drawing/2014/main" id="{5F2153F7-B8FF-4E87-9DAC-CFF0FD126F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294" b="21462"/>
          <a:stretch/>
        </p:blipFill>
        <p:spPr bwMode="auto">
          <a:xfrm>
            <a:off x="154521" y="745065"/>
            <a:ext cx="10276417" cy="6028267"/>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F71B0A98-282E-47DA-9E4D-EF5B9D8D4B91}"/>
              </a:ext>
            </a:extLst>
          </p:cNvPr>
          <p:cNvSpPr/>
          <p:nvPr/>
        </p:nvSpPr>
        <p:spPr>
          <a:xfrm>
            <a:off x="8117841" y="2472263"/>
            <a:ext cx="365760" cy="3657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9F463E1-BB93-480D-B0EF-AB9381280D24}"/>
              </a:ext>
            </a:extLst>
          </p:cNvPr>
          <p:cNvSpPr/>
          <p:nvPr/>
        </p:nvSpPr>
        <p:spPr>
          <a:xfrm>
            <a:off x="6943200" y="2613051"/>
            <a:ext cx="365760" cy="3657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9235EEB-A730-4C47-80DF-1D37F46675AC}"/>
              </a:ext>
            </a:extLst>
          </p:cNvPr>
          <p:cNvSpPr/>
          <p:nvPr/>
        </p:nvSpPr>
        <p:spPr>
          <a:xfrm>
            <a:off x="7609841" y="1043087"/>
            <a:ext cx="365760" cy="3657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4F2392-B7B3-466C-9985-C4FB6809D02E}"/>
              </a:ext>
            </a:extLst>
          </p:cNvPr>
          <p:cNvSpPr/>
          <p:nvPr/>
        </p:nvSpPr>
        <p:spPr>
          <a:xfrm>
            <a:off x="4223175" y="6140020"/>
            <a:ext cx="365760" cy="3657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513AD3-C053-4718-BD73-26B6B74B1F9F}"/>
              </a:ext>
            </a:extLst>
          </p:cNvPr>
          <p:cNvSpPr/>
          <p:nvPr/>
        </p:nvSpPr>
        <p:spPr>
          <a:xfrm>
            <a:off x="4714241" y="4734553"/>
            <a:ext cx="365760" cy="3657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64A8FD-4FB3-475C-B946-EB3B474954A7}"/>
              </a:ext>
            </a:extLst>
          </p:cNvPr>
          <p:cNvSpPr/>
          <p:nvPr/>
        </p:nvSpPr>
        <p:spPr>
          <a:xfrm>
            <a:off x="3715175" y="4551673"/>
            <a:ext cx="365760" cy="3657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166B2F7-D911-4E1E-96DD-6D9B66FB4125}"/>
              </a:ext>
            </a:extLst>
          </p:cNvPr>
          <p:cNvSpPr/>
          <p:nvPr/>
        </p:nvSpPr>
        <p:spPr>
          <a:xfrm>
            <a:off x="4131735" y="3076783"/>
            <a:ext cx="365760" cy="3657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F2EB6A9-22CB-40E1-AE70-408B4B514E72}"/>
              </a:ext>
            </a:extLst>
          </p:cNvPr>
          <p:cNvCxnSpPr/>
          <p:nvPr/>
        </p:nvCxnSpPr>
        <p:spPr>
          <a:xfrm>
            <a:off x="11330440" y="1796394"/>
            <a:ext cx="0" cy="542337"/>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BA4AE0A-1EEB-4E9C-8F4A-7AE76FFB04BA}"/>
              </a:ext>
            </a:extLst>
          </p:cNvPr>
          <p:cNvSpPr txBox="1"/>
          <p:nvPr/>
        </p:nvSpPr>
        <p:spPr>
          <a:xfrm>
            <a:off x="11271320" y="1916001"/>
            <a:ext cx="458780" cy="307777"/>
          </a:xfrm>
          <a:prstGeom prst="rect">
            <a:avLst/>
          </a:prstGeom>
          <a:noFill/>
        </p:spPr>
        <p:txBody>
          <a:bodyPr wrap="none" rtlCol="0">
            <a:spAutoFit/>
          </a:bodyPr>
          <a:lstStyle/>
          <a:p>
            <a:r>
              <a:rPr lang="en-US" sz="1400" dirty="0"/>
              <a:t>5 m</a:t>
            </a:r>
          </a:p>
        </p:txBody>
      </p:sp>
      <p:sp>
        <p:nvSpPr>
          <p:cNvPr id="23" name="Oval 22">
            <a:extLst>
              <a:ext uri="{FF2B5EF4-FFF2-40B4-BE49-F238E27FC236}">
                <a16:creationId xmlns:a16="http://schemas.microsoft.com/office/drawing/2014/main" id="{6976802C-63C6-47BD-8F29-FECECD7D8DD9}"/>
              </a:ext>
            </a:extLst>
          </p:cNvPr>
          <p:cNvSpPr/>
          <p:nvPr/>
        </p:nvSpPr>
        <p:spPr>
          <a:xfrm>
            <a:off x="10833416" y="1823956"/>
            <a:ext cx="1097280" cy="10972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9">
            <a:extLst>
              <a:ext uri="{FF2B5EF4-FFF2-40B4-BE49-F238E27FC236}">
                <a16:creationId xmlns:a16="http://schemas.microsoft.com/office/drawing/2014/main" id="{DA0E92AD-79B9-4DED-B40E-757C95961420}"/>
              </a:ext>
            </a:extLst>
          </p:cNvPr>
          <p:cNvSpPr/>
          <p:nvPr/>
        </p:nvSpPr>
        <p:spPr>
          <a:xfrm>
            <a:off x="11239817" y="1704953"/>
            <a:ext cx="274320" cy="274320"/>
          </a:xfrm>
          <a:prstGeom prst="star5">
            <a:avLst/>
          </a:prstGeom>
          <a:solidFill>
            <a:srgbClr val="4169E1"/>
          </a:solidFill>
          <a:ln>
            <a:solidFill>
              <a:srgbClr val="416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30">
            <a:extLst>
              <a:ext uri="{FF2B5EF4-FFF2-40B4-BE49-F238E27FC236}">
                <a16:creationId xmlns:a16="http://schemas.microsoft.com/office/drawing/2014/main" id="{296F2B45-C349-4010-A87B-7D6A7DB6DBC2}"/>
              </a:ext>
            </a:extLst>
          </p:cNvPr>
          <p:cNvSpPr/>
          <p:nvPr/>
        </p:nvSpPr>
        <p:spPr>
          <a:xfrm>
            <a:off x="11239817" y="2247291"/>
            <a:ext cx="274320" cy="274320"/>
          </a:xfrm>
          <a:prstGeom prst="star5">
            <a:avLst/>
          </a:prstGeom>
          <a:solidFill>
            <a:srgbClr val="4169E1"/>
          </a:solidFill>
          <a:ln>
            <a:solidFill>
              <a:srgbClr val="416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31">
            <a:extLst>
              <a:ext uri="{FF2B5EF4-FFF2-40B4-BE49-F238E27FC236}">
                <a16:creationId xmlns:a16="http://schemas.microsoft.com/office/drawing/2014/main" id="{19B66562-A556-4CBC-B134-82169129A012}"/>
              </a:ext>
            </a:extLst>
          </p:cNvPr>
          <p:cNvSpPr/>
          <p:nvPr/>
        </p:nvSpPr>
        <p:spPr>
          <a:xfrm>
            <a:off x="11239817" y="2795931"/>
            <a:ext cx="274320" cy="274320"/>
          </a:xfrm>
          <a:prstGeom prst="star5">
            <a:avLst/>
          </a:prstGeom>
          <a:solidFill>
            <a:srgbClr val="4169E1"/>
          </a:solidFill>
          <a:ln>
            <a:solidFill>
              <a:srgbClr val="416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32">
            <a:extLst>
              <a:ext uri="{FF2B5EF4-FFF2-40B4-BE49-F238E27FC236}">
                <a16:creationId xmlns:a16="http://schemas.microsoft.com/office/drawing/2014/main" id="{3E591D8E-F3D8-4BCD-8CA3-1105F2723062}"/>
              </a:ext>
            </a:extLst>
          </p:cNvPr>
          <p:cNvSpPr/>
          <p:nvPr/>
        </p:nvSpPr>
        <p:spPr>
          <a:xfrm>
            <a:off x="10691177" y="2247291"/>
            <a:ext cx="274320" cy="274320"/>
          </a:xfrm>
          <a:prstGeom prst="star5">
            <a:avLst/>
          </a:prstGeom>
          <a:solidFill>
            <a:srgbClr val="4169E1"/>
          </a:solidFill>
          <a:ln>
            <a:solidFill>
              <a:srgbClr val="416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33">
            <a:extLst>
              <a:ext uri="{FF2B5EF4-FFF2-40B4-BE49-F238E27FC236}">
                <a16:creationId xmlns:a16="http://schemas.microsoft.com/office/drawing/2014/main" id="{3847680E-2156-4FDD-AB1A-E00F85929D5D}"/>
              </a:ext>
            </a:extLst>
          </p:cNvPr>
          <p:cNvSpPr/>
          <p:nvPr/>
        </p:nvSpPr>
        <p:spPr>
          <a:xfrm>
            <a:off x="11788457" y="2248303"/>
            <a:ext cx="274320" cy="274320"/>
          </a:xfrm>
          <a:prstGeom prst="star5">
            <a:avLst/>
          </a:prstGeom>
          <a:solidFill>
            <a:srgbClr val="4169E1"/>
          </a:solidFill>
          <a:ln>
            <a:solidFill>
              <a:srgbClr val="416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537A804-7A4E-464B-8290-49F081537B5C}"/>
              </a:ext>
            </a:extLst>
          </p:cNvPr>
          <p:cNvCxnSpPr>
            <a:cxnSpLocks/>
            <a:stCxn id="24" idx="1"/>
            <a:endCxn id="7" idx="0"/>
          </p:cNvCxnSpPr>
          <p:nvPr/>
        </p:nvCxnSpPr>
        <p:spPr>
          <a:xfrm flipH="1">
            <a:off x="8300721" y="1809735"/>
            <a:ext cx="2939096" cy="662528"/>
          </a:xfrm>
          <a:prstGeom prst="line">
            <a:avLst/>
          </a:prstGeom>
          <a:ln w="952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600913-41BB-4D89-8F1E-1B2C2432DDC4}"/>
              </a:ext>
            </a:extLst>
          </p:cNvPr>
          <p:cNvCxnSpPr>
            <a:cxnSpLocks/>
            <a:stCxn id="7" idx="4"/>
            <a:endCxn id="26" idx="1"/>
          </p:cNvCxnSpPr>
          <p:nvPr/>
        </p:nvCxnSpPr>
        <p:spPr>
          <a:xfrm>
            <a:off x="8300721" y="2838025"/>
            <a:ext cx="2939096" cy="62689"/>
          </a:xfrm>
          <a:prstGeom prst="line">
            <a:avLst/>
          </a:prstGeom>
          <a:ln w="9525">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CB486D-BA44-43B0-906E-6A1CA52DE766}"/>
              </a:ext>
            </a:extLst>
          </p:cNvPr>
          <p:cNvSpPr txBox="1"/>
          <p:nvPr/>
        </p:nvSpPr>
        <p:spPr>
          <a:xfrm>
            <a:off x="11009503" y="3530520"/>
            <a:ext cx="1243354" cy="1015663"/>
          </a:xfrm>
          <a:prstGeom prst="rect">
            <a:avLst/>
          </a:prstGeom>
          <a:noFill/>
        </p:spPr>
        <p:txBody>
          <a:bodyPr wrap="none" rtlCol="0">
            <a:spAutoFit/>
          </a:bodyPr>
          <a:lstStyle/>
          <a:p>
            <a:r>
              <a:rPr lang="en-US" sz="2000" dirty="0"/>
              <a:t>foliage</a:t>
            </a:r>
          </a:p>
          <a:p>
            <a:r>
              <a:rPr lang="en-US" sz="2000" dirty="0"/>
              <a:t>arthropod</a:t>
            </a:r>
          </a:p>
          <a:p>
            <a:r>
              <a:rPr lang="en-US" sz="2000" dirty="0"/>
              <a:t>survey</a:t>
            </a:r>
          </a:p>
        </p:txBody>
      </p:sp>
      <p:sp>
        <p:nvSpPr>
          <p:cNvPr id="30" name="TextBox 29">
            <a:extLst>
              <a:ext uri="{FF2B5EF4-FFF2-40B4-BE49-F238E27FC236}">
                <a16:creationId xmlns:a16="http://schemas.microsoft.com/office/drawing/2014/main" id="{6907C4CE-D17F-4409-896D-C9A629C979EF}"/>
              </a:ext>
            </a:extLst>
          </p:cNvPr>
          <p:cNvSpPr txBox="1"/>
          <p:nvPr/>
        </p:nvSpPr>
        <p:spPr>
          <a:xfrm>
            <a:off x="10745207" y="3693781"/>
            <a:ext cx="389850" cy="584775"/>
          </a:xfrm>
          <a:prstGeom prst="rect">
            <a:avLst/>
          </a:prstGeom>
          <a:noFill/>
        </p:spPr>
        <p:txBody>
          <a:bodyPr wrap="none" rtlCol="0">
            <a:spAutoFit/>
          </a:bodyPr>
          <a:lstStyle/>
          <a:p>
            <a:r>
              <a:rPr lang="en-US" sz="3200" dirty="0"/>
              <a:t>=</a:t>
            </a:r>
          </a:p>
        </p:txBody>
      </p:sp>
      <p:sp>
        <p:nvSpPr>
          <p:cNvPr id="31" name="Oval 30">
            <a:extLst>
              <a:ext uri="{FF2B5EF4-FFF2-40B4-BE49-F238E27FC236}">
                <a16:creationId xmlns:a16="http://schemas.microsoft.com/office/drawing/2014/main" id="{82100734-75DA-44CF-A393-7328DF0B3347}"/>
              </a:ext>
            </a:extLst>
          </p:cNvPr>
          <p:cNvSpPr/>
          <p:nvPr/>
        </p:nvSpPr>
        <p:spPr>
          <a:xfrm>
            <a:off x="6066831" y="2288835"/>
            <a:ext cx="365760" cy="3657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90C7F8-8F85-43AA-8B81-7FCECD1DE9F3}"/>
              </a:ext>
            </a:extLst>
          </p:cNvPr>
          <p:cNvSpPr/>
          <p:nvPr/>
        </p:nvSpPr>
        <p:spPr>
          <a:xfrm>
            <a:off x="154520" y="84670"/>
            <a:ext cx="6604693" cy="584775"/>
          </a:xfrm>
          <a:prstGeom prst="rect">
            <a:avLst/>
          </a:prstGeom>
        </p:spPr>
        <p:txBody>
          <a:bodyPr wrap="none">
            <a:spAutoFit/>
          </a:bodyPr>
          <a:lstStyle/>
          <a:p>
            <a:r>
              <a:rPr lang="en-US" sz="3200" dirty="0">
                <a:solidFill>
                  <a:srgbClr val="688A26"/>
                </a:solidFill>
                <a:latin typeface="Roboto Slab" pitchFamily="2" charset="0"/>
                <a:ea typeface="Roboto Slab" pitchFamily="2" charset="0"/>
              </a:rPr>
              <a:t>Example at NC Botanical Garden:</a:t>
            </a:r>
            <a:endParaRPr lang="en-US" sz="2400" dirty="0">
              <a:solidFill>
                <a:srgbClr val="688A26"/>
              </a:solidFill>
            </a:endParaRPr>
          </a:p>
        </p:txBody>
      </p:sp>
      <p:sp>
        <p:nvSpPr>
          <p:cNvPr id="37" name="5-Point Star 33">
            <a:extLst>
              <a:ext uri="{FF2B5EF4-FFF2-40B4-BE49-F238E27FC236}">
                <a16:creationId xmlns:a16="http://schemas.microsoft.com/office/drawing/2014/main" id="{D02E5D14-4913-4EAC-BDCE-37479B91875A}"/>
              </a:ext>
            </a:extLst>
          </p:cNvPr>
          <p:cNvSpPr/>
          <p:nvPr/>
        </p:nvSpPr>
        <p:spPr>
          <a:xfrm>
            <a:off x="10477927" y="3849007"/>
            <a:ext cx="274320" cy="274320"/>
          </a:xfrm>
          <a:prstGeom prst="star5">
            <a:avLst/>
          </a:prstGeom>
          <a:solidFill>
            <a:srgbClr val="4169E1"/>
          </a:solidFill>
          <a:ln>
            <a:solidFill>
              <a:srgbClr val="416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67439" y="4546183"/>
            <a:ext cx="3131084" cy="2162603"/>
          </a:xfrm>
          <a:prstGeom prst="rect">
            <a:avLst/>
          </a:prstGeom>
          <a:solidFill>
            <a:srgbClr val="6D8C4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Weekly surveys from </a:t>
            </a:r>
          </a:p>
          <a:p>
            <a:pPr algn="ctr"/>
            <a:r>
              <a:rPr lang="en-US" sz="3200" dirty="0"/>
              <a:t>late April - August</a:t>
            </a:r>
          </a:p>
        </p:txBody>
      </p:sp>
      <p:sp>
        <p:nvSpPr>
          <p:cNvPr id="3" name="Rectangle 2"/>
          <p:cNvSpPr/>
          <p:nvPr/>
        </p:nvSpPr>
        <p:spPr>
          <a:xfrm>
            <a:off x="6868695" y="-40564"/>
            <a:ext cx="4013312" cy="830997"/>
          </a:xfrm>
          <a:prstGeom prst="rect">
            <a:avLst/>
          </a:prstGeom>
        </p:spPr>
        <p:txBody>
          <a:bodyPr wrap="square">
            <a:spAutoFit/>
          </a:bodyPr>
          <a:lstStyle/>
          <a:p>
            <a:r>
              <a:rPr lang="en-US" sz="2400" dirty="0">
                <a:solidFill>
                  <a:srgbClr val="688A26"/>
                </a:solidFill>
                <a:latin typeface="Roboto Slab" pitchFamily="2" charset="0"/>
                <a:ea typeface="Roboto Slab" pitchFamily="2" charset="0"/>
              </a:rPr>
              <a:t>40 surveys in 8 groups along Streamside Trail</a:t>
            </a:r>
            <a:endParaRPr lang="en-US" sz="2400" dirty="0">
              <a:solidFill>
                <a:srgbClr val="688A26"/>
              </a:solidFill>
            </a:endParaRPr>
          </a:p>
        </p:txBody>
      </p:sp>
    </p:spTree>
    <p:extLst>
      <p:ext uri="{BB962C8B-B14F-4D97-AF65-F5344CB8AC3E}">
        <p14:creationId xmlns:p14="http://schemas.microsoft.com/office/powerpoint/2010/main" val="648840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90C7F8-8F85-43AA-8B81-7FCECD1DE9F3}"/>
              </a:ext>
            </a:extLst>
          </p:cNvPr>
          <p:cNvSpPr/>
          <p:nvPr/>
        </p:nvSpPr>
        <p:spPr>
          <a:xfrm>
            <a:off x="154520" y="84670"/>
            <a:ext cx="3534942" cy="769441"/>
          </a:xfrm>
          <a:prstGeom prst="rect">
            <a:avLst/>
          </a:prstGeom>
        </p:spPr>
        <p:txBody>
          <a:bodyPr wrap="none">
            <a:spAutoFit/>
          </a:bodyPr>
          <a:lstStyle/>
          <a:p>
            <a:r>
              <a:rPr lang="en-US" sz="4400" dirty="0">
                <a:solidFill>
                  <a:srgbClr val="688A26"/>
                </a:solidFill>
                <a:latin typeface="Roboto Slab" pitchFamily="2" charset="0"/>
                <a:ea typeface="Roboto Slab" pitchFamily="2" charset="0"/>
              </a:rPr>
              <a:t>Create a Site</a:t>
            </a:r>
            <a:endParaRPr lang="en-US" sz="4400" dirty="0">
              <a:solidFill>
                <a:srgbClr val="688A26"/>
              </a:solidFill>
            </a:endParaRPr>
          </a:p>
        </p:txBody>
      </p:sp>
      <p:sp>
        <p:nvSpPr>
          <p:cNvPr id="3" name="Rectangle 2"/>
          <p:cNvSpPr/>
          <p:nvPr/>
        </p:nvSpPr>
        <p:spPr>
          <a:xfrm>
            <a:off x="318672" y="2199144"/>
            <a:ext cx="6741580"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688A26"/>
                </a:solidFill>
                <a:latin typeface="Roboto Slab" pitchFamily="2" charset="0"/>
                <a:ea typeface="Roboto Slab" pitchFamily="2" charset="0"/>
              </a:rPr>
              <a:t>No permission required!</a:t>
            </a: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r>
              <a:rPr lang="en-US" sz="2400" dirty="0">
                <a:solidFill>
                  <a:srgbClr val="688A26"/>
                </a:solidFill>
                <a:latin typeface="Roboto Slab" pitchFamily="2" charset="0"/>
                <a:ea typeface="Roboto Slab" pitchFamily="2" charset="0"/>
              </a:rPr>
              <a:t>First, create an account. Then,</a:t>
            </a: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r>
              <a:rPr lang="en-US" sz="2400" dirty="0">
                <a:solidFill>
                  <a:srgbClr val="688A26"/>
                </a:solidFill>
                <a:latin typeface="Roboto Slab" pitchFamily="2" charset="0"/>
                <a:ea typeface="Roboto Slab" pitchFamily="2" charset="0"/>
              </a:rPr>
              <a:t>Website &gt; My Account &gt; Create New Site</a:t>
            </a: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p:txBody>
      </p:sp>
      <p:pic>
        <p:nvPicPr>
          <p:cNvPr id="5" name="Picture 4"/>
          <p:cNvPicPr>
            <a:picLocks noChangeAspect="1"/>
          </p:cNvPicPr>
          <p:nvPr/>
        </p:nvPicPr>
        <p:blipFill>
          <a:blip r:embed="rId3"/>
          <a:stretch>
            <a:fillRect/>
          </a:stretch>
        </p:blipFill>
        <p:spPr>
          <a:xfrm>
            <a:off x="6552785" y="97870"/>
            <a:ext cx="5540262" cy="6662260"/>
          </a:xfrm>
          <a:prstGeom prst="rect">
            <a:avLst/>
          </a:prstGeom>
        </p:spPr>
      </p:pic>
      <p:sp>
        <p:nvSpPr>
          <p:cNvPr id="4" name="TextBox 3">
            <a:extLst>
              <a:ext uri="{FF2B5EF4-FFF2-40B4-BE49-F238E27FC236}">
                <a16:creationId xmlns:a16="http://schemas.microsoft.com/office/drawing/2014/main" id="{36356CD0-CEB1-177E-1751-3ADC014560E0}"/>
              </a:ext>
            </a:extLst>
          </p:cNvPr>
          <p:cNvSpPr txBox="1"/>
          <p:nvPr/>
        </p:nvSpPr>
        <p:spPr>
          <a:xfrm>
            <a:off x="1083443" y="6288335"/>
            <a:ext cx="4253328" cy="369332"/>
          </a:xfrm>
          <a:prstGeom prst="rect">
            <a:avLst/>
          </a:prstGeom>
          <a:noFill/>
        </p:spPr>
        <p:txBody>
          <a:bodyPr wrap="square">
            <a:spAutoFit/>
          </a:bodyPr>
          <a:lstStyle/>
          <a:p>
            <a:r>
              <a:rPr lang="en-US" sz="1800" dirty="0">
                <a:solidFill>
                  <a:srgbClr val="688A26"/>
                </a:solidFill>
                <a:latin typeface="Roboto Slab" pitchFamily="2" charset="0"/>
                <a:ea typeface="Roboto Slab" pitchFamily="2" charset="0"/>
              </a:rPr>
              <a:t>https://caterpillarscount.unc.edu</a:t>
            </a:r>
          </a:p>
        </p:txBody>
      </p:sp>
    </p:spTree>
    <p:extLst>
      <p:ext uri="{BB962C8B-B14F-4D97-AF65-F5344CB8AC3E}">
        <p14:creationId xmlns:p14="http://schemas.microsoft.com/office/powerpoint/2010/main" val="2437032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7359C-681E-5335-B302-EFAEEDCCF6D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73F6C38-33E3-9749-39EC-53CC3F6B437F}"/>
              </a:ext>
            </a:extLst>
          </p:cNvPr>
          <p:cNvPicPr>
            <a:picLocks noChangeAspect="1"/>
          </p:cNvPicPr>
          <p:nvPr/>
        </p:nvPicPr>
        <p:blipFill>
          <a:blip r:embed="rId3"/>
          <a:stretch>
            <a:fillRect/>
          </a:stretch>
        </p:blipFill>
        <p:spPr>
          <a:xfrm>
            <a:off x="89874" y="637863"/>
            <a:ext cx="8110591" cy="1732807"/>
          </a:xfrm>
          <a:prstGeom prst="rect">
            <a:avLst/>
          </a:prstGeom>
        </p:spPr>
      </p:pic>
      <p:sp>
        <p:nvSpPr>
          <p:cNvPr id="3" name="Oval 2">
            <a:extLst>
              <a:ext uri="{FF2B5EF4-FFF2-40B4-BE49-F238E27FC236}">
                <a16:creationId xmlns:a16="http://schemas.microsoft.com/office/drawing/2014/main" id="{BD42DFC3-F870-2EBF-91FF-3467360FDC0F}"/>
              </a:ext>
            </a:extLst>
          </p:cNvPr>
          <p:cNvSpPr/>
          <p:nvPr/>
        </p:nvSpPr>
        <p:spPr>
          <a:xfrm>
            <a:off x="6380948" y="1764069"/>
            <a:ext cx="1775556" cy="606601"/>
          </a:xfrm>
          <a:prstGeom prst="ellipse">
            <a:avLst/>
          </a:prstGeom>
          <a:noFill/>
          <a:ln w="28575">
            <a:solidFill>
              <a:srgbClr val="688A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6DFFE7-A05C-66B0-05E2-7AE552DF21C8}"/>
              </a:ext>
            </a:extLst>
          </p:cNvPr>
          <p:cNvSpPr/>
          <p:nvPr/>
        </p:nvSpPr>
        <p:spPr>
          <a:xfrm>
            <a:off x="154520" y="84670"/>
            <a:ext cx="3534942" cy="769441"/>
          </a:xfrm>
          <a:prstGeom prst="rect">
            <a:avLst/>
          </a:prstGeom>
        </p:spPr>
        <p:txBody>
          <a:bodyPr wrap="none">
            <a:spAutoFit/>
          </a:bodyPr>
          <a:lstStyle/>
          <a:p>
            <a:r>
              <a:rPr lang="en-US" sz="4400" dirty="0">
                <a:solidFill>
                  <a:srgbClr val="688A26"/>
                </a:solidFill>
                <a:latin typeface="Roboto Slab" pitchFamily="2" charset="0"/>
                <a:ea typeface="Roboto Slab" pitchFamily="2" charset="0"/>
              </a:rPr>
              <a:t>Create a Site</a:t>
            </a:r>
            <a:endParaRPr lang="en-US" sz="4400" dirty="0">
              <a:solidFill>
                <a:srgbClr val="688A26"/>
              </a:solidFill>
            </a:endParaRPr>
          </a:p>
        </p:txBody>
      </p:sp>
      <p:pic>
        <p:nvPicPr>
          <p:cNvPr id="9" name="Picture 8">
            <a:extLst>
              <a:ext uri="{FF2B5EF4-FFF2-40B4-BE49-F238E27FC236}">
                <a16:creationId xmlns:a16="http://schemas.microsoft.com/office/drawing/2014/main" id="{BDBE2419-3107-34DD-44AA-88B70E1057FA}"/>
              </a:ext>
            </a:extLst>
          </p:cNvPr>
          <p:cNvPicPr>
            <a:picLocks noChangeAspect="1"/>
          </p:cNvPicPr>
          <p:nvPr/>
        </p:nvPicPr>
        <p:blipFill rotWithShape="1">
          <a:blip r:embed="rId4"/>
          <a:srcRect l="29587" t="20061" r="30573" b="32966"/>
          <a:stretch/>
        </p:blipFill>
        <p:spPr>
          <a:xfrm>
            <a:off x="6232693" y="2768367"/>
            <a:ext cx="5730008" cy="3800213"/>
          </a:xfrm>
          <a:prstGeom prst="rect">
            <a:avLst/>
          </a:prstGeom>
        </p:spPr>
      </p:pic>
    </p:spTree>
    <p:extLst>
      <p:ext uri="{BB962C8B-B14F-4D97-AF65-F5344CB8AC3E}">
        <p14:creationId xmlns:p14="http://schemas.microsoft.com/office/powerpoint/2010/main" val="573825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64E629-191B-48EF-A5C8-7AA6B2422D3B}"/>
              </a:ext>
            </a:extLst>
          </p:cNvPr>
          <p:cNvPicPr>
            <a:picLocks noChangeAspect="1"/>
          </p:cNvPicPr>
          <p:nvPr/>
        </p:nvPicPr>
        <p:blipFill>
          <a:blip r:embed="rId3"/>
          <a:stretch>
            <a:fillRect/>
          </a:stretch>
        </p:blipFill>
        <p:spPr>
          <a:xfrm>
            <a:off x="89874" y="637863"/>
            <a:ext cx="8110591" cy="1732807"/>
          </a:xfrm>
          <a:prstGeom prst="rect">
            <a:avLst/>
          </a:prstGeom>
        </p:spPr>
      </p:pic>
      <p:sp>
        <p:nvSpPr>
          <p:cNvPr id="7" name="Oval 6">
            <a:extLst>
              <a:ext uri="{FF2B5EF4-FFF2-40B4-BE49-F238E27FC236}">
                <a16:creationId xmlns:a16="http://schemas.microsoft.com/office/drawing/2014/main" id="{2EDE8C9A-EE03-2294-DE09-BE2B4C0A2E21}"/>
              </a:ext>
            </a:extLst>
          </p:cNvPr>
          <p:cNvSpPr/>
          <p:nvPr/>
        </p:nvSpPr>
        <p:spPr>
          <a:xfrm>
            <a:off x="3215721" y="1764069"/>
            <a:ext cx="1775556" cy="606601"/>
          </a:xfrm>
          <a:prstGeom prst="ellipse">
            <a:avLst/>
          </a:prstGeom>
          <a:noFill/>
          <a:ln w="28575">
            <a:solidFill>
              <a:srgbClr val="688A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B90C7F8-8F85-43AA-8B81-7FCECD1DE9F3}"/>
              </a:ext>
            </a:extLst>
          </p:cNvPr>
          <p:cNvSpPr/>
          <p:nvPr/>
        </p:nvSpPr>
        <p:spPr>
          <a:xfrm>
            <a:off x="154520" y="84670"/>
            <a:ext cx="3534942" cy="769441"/>
          </a:xfrm>
          <a:prstGeom prst="rect">
            <a:avLst/>
          </a:prstGeom>
        </p:spPr>
        <p:txBody>
          <a:bodyPr wrap="none">
            <a:spAutoFit/>
          </a:bodyPr>
          <a:lstStyle/>
          <a:p>
            <a:r>
              <a:rPr lang="en-US" sz="4400" dirty="0">
                <a:solidFill>
                  <a:srgbClr val="688A26"/>
                </a:solidFill>
                <a:latin typeface="Roboto Slab" pitchFamily="2" charset="0"/>
                <a:ea typeface="Roboto Slab" pitchFamily="2" charset="0"/>
              </a:rPr>
              <a:t>Create a Site</a:t>
            </a:r>
            <a:endParaRPr lang="en-US" sz="4400" dirty="0">
              <a:solidFill>
                <a:srgbClr val="688A26"/>
              </a:solidFill>
            </a:endParaRPr>
          </a:p>
        </p:txBody>
      </p:sp>
      <p:pic>
        <p:nvPicPr>
          <p:cNvPr id="2" name="Picture 1" descr="A map of a forest&#10;&#10;Description automatically generated">
            <a:extLst>
              <a:ext uri="{FF2B5EF4-FFF2-40B4-BE49-F238E27FC236}">
                <a16:creationId xmlns:a16="http://schemas.microsoft.com/office/drawing/2014/main" id="{793CFBAC-E9E4-640D-C529-D777D4C73D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68560" y="3801369"/>
            <a:ext cx="5715000" cy="2886075"/>
          </a:xfrm>
          <a:prstGeom prst="rect">
            <a:avLst/>
          </a:prstGeom>
          <a:noFill/>
          <a:ln>
            <a:noFill/>
          </a:ln>
        </p:spPr>
      </p:pic>
      <p:pic>
        <p:nvPicPr>
          <p:cNvPr id="5" name="Picture 4">
            <a:extLst>
              <a:ext uri="{FF2B5EF4-FFF2-40B4-BE49-F238E27FC236}">
                <a16:creationId xmlns:a16="http://schemas.microsoft.com/office/drawing/2014/main" id="{6F8425B5-47ED-73FC-5373-1B9538BBEEFE}"/>
              </a:ext>
            </a:extLst>
          </p:cNvPr>
          <p:cNvPicPr>
            <a:picLocks noChangeAspect="1"/>
          </p:cNvPicPr>
          <p:nvPr/>
        </p:nvPicPr>
        <p:blipFill>
          <a:blip r:embed="rId5"/>
          <a:srcRect t="22949" b="11073"/>
          <a:stretch/>
        </p:blipFill>
        <p:spPr>
          <a:xfrm>
            <a:off x="1665473" y="2564097"/>
            <a:ext cx="2886188" cy="4123347"/>
          </a:xfrm>
          <a:prstGeom prst="rect">
            <a:avLst/>
          </a:prstGeom>
        </p:spPr>
      </p:pic>
      <p:sp>
        <p:nvSpPr>
          <p:cNvPr id="10" name="TextBox 9">
            <a:extLst>
              <a:ext uri="{FF2B5EF4-FFF2-40B4-BE49-F238E27FC236}">
                <a16:creationId xmlns:a16="http://schemas.microsoft.com/office/drawing/2014/main" id="{B84FD23B-E860-80EE-7A29-1918D130D184}"/>
              </a:ext>
            </a:extLst>
          </p:cNvPr>
          <p:cNvSpPr txBox="1"/>
          <p:nvPr/>
        </p:nvSpPr>
        <p:spPr>
          <a:xfrm>
            <a:off x="241778" y="2923863"/>
            <a:ext cx="1349955" cy="1938992"/>
          </a:xfrm>
          <a:prstGeom prst="rect">
            <a:avLst/>
          </a:prstGeom>
          <a:noFill/>
        </p:spPr>
        <p:txBody>
          <a:bodyPr wrap="square" rtlCol="0">
            <a:spAutoFit/>
          </a:bodyPr>
          <a:lstStyle/>
          <a:p>
            <a:pPr algn="ctr"/>
            <a:r>
              <a:rPr lang="en-US" sz="2400" dirty="0">
                <a:solidFill>
                  <a:srgbClr val="688A26"/>
                </a:solidFill>
              </a:rPr>
              <a:t>Specify plant species of survey branches</a:t>
            </a:r>
          </a:p>
        </p:txBody>
      </p:sp>
      <p:sp>
        <p:nvSpPr>
          <p:cNvPr id="13" name="TextBox 12">
            <a:extLst>
              <a:ext uri="{FF2B5EF4-FFF2-40B4-BE49-F238E27FC236}">
                <a16:creationId xmlns:a16="http://schemas.microsoft.com/office/drawing/2014/main" id="{04922B5B-3EDC-6785-C69A-2D9A2587DD69}"/>
              </a:ext>
            </a:extLst>
          </p:cNvPr>
          <p:cNvSpPr txBox="1"/>
          <p:nvPr/>
        </p:nvSpPr>
        <p:spPr>
          <a:xfrm>
            <a:off x="7922195" y="3235389"/>
            <a:ext cx="2853345" cy="461665"/>
          </a:xfrm>
          <a:prstGeom prst="rect">
            <a:avLst/>
          </a:prstGeom>
          <a:noFill/>
        </p:spPr>
        <p:txBody>
          <a:bodyPr wrap="none" rtlCol="0">
            <a:spAutoFit/>
          </a:bodyPr>
          <a:lstStyle/>
          <a:p>
            <a:r>
              <a:rPr lang="en-US" sz="2400" dirty="0">
                <a:solidFill>
                  <a:srgbClr val="688A26"/>
                </a:solidFill>
              </a:rPr>
              <a:t>Map survey branches</a:t>
            </a:r>
          </a:p>
        </p:txBody>
      </p:sp>
    </p:spTree>
    <p:extLst>
      <p:ext uri="{BB962C8B-B14F-4D97-AF65-F5344CB8AC3E}">
        <p14:creationId xmlns:p14="http://schemas.microsoft.com/office/powerpoint/2010/main" val="144074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F834CD-E2FC-4D03-9993-BBEE61234AF9}"/>
              </a:ext>
            </a:extLst>
          </p:cNvPr>
          <p:cNvSpPr txBox="1"/>
          <p:nvPr/>
        </p:nvSpPr>
        <p:spPr>
          <a:xfrm>
            <a:off x="1606193" y="65572"/>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How to participate</a:t>
            </a:r>
          </a:p>
        </p:txBody>
      </p:sp>
      <p:sp>
        <p:nvSpPr>
          <p:cNvPr id="6" name="Title 2">
            <a:extLst>
              <a:ext uri="{FF2B5EF4-FFF2-40B4-BE49-F238E27FC236}">
                <a16:creationId xmlns:a16="http://schemas.microsoft.com/office/drawing/2014/main" id="{55EF91F6-A3B0-3CD4-55D3-229DFF886702}"/>
              </a:ext>
            </a:extLst>
          </p:cNvPr>
          <p:cNvSpPr txBox="1">
            <a:spLocks/>
          </p:cNvSpPr>
          <p:nvPr/>
        </p:nvSpPr>
        <p:spPr>
          <a:xfrm>
            <a:off x="157943" y="561909"/>
            <a:ext cx="1141337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u="sng" dirty="0">
                <a:solidFill>
                  <a:srgbClr val="688A26"/>
                </a:solidFill>
                <a:latin typeface="Roboto Slab" pitchFamily="2" charset="0"/>
                <a:ea typeface="Roboto Slab" pitchFamily="2" charset="0"/>
              </a:rPr>
              <a:t>Conducting surveys:</a:t>
            </a:r>
            <a:r>
              <a:rPr lang="en-US" sz="3600" dirty="0">
                <a:solidFill>
                  <a:srgbClr val="688A26"/>
                </a:solidFill>
                <a:latin typeface="Roboto Slab" pitchFamily="2" charset="0"/>
                <a:ea typeface="Roboto Slab" pitchFamily="2" charset="0"/>
              </a:rPr>
              <a:t>   Beat sheet survey </a:t>
            </a:r>
            <a:r>
              <a:rPr lang="en-US" sz="2400" dirty="0">
                <a:solidFill>
                  <a:srgbClr val="688A26"/>
                </a:solidFill>
                <a:latin typeface="Roboto Slab" pitchFamily="2" charset="0"/>
                <a:ea typeface="Roboto Slab" pitchFamily="2" charset="0"/>
              </a:rPr>
              <a:t>(2-3 min each)</a:t>
            </a:r>
            <a:endParaRPr lang="en-US" sz="3300" dirty="0">
              <a:solidFill>
                <a:srgbClr val="688A26"/>
              </a:solidFill>
              <a:latin typeface="Roboto Slab" pitchFamily="2" charset="0"/>
              <a:ea typeface="Roboto Slab" pitchFamily="2" charset="0"/>
            </a:endParaRPr>
          </a:p>
        </p:txBody>
      </p:sp>
      <p:pic>
        <p:nvPicPr>
          <p:cNvPr id="3" name="Online Media 2" title="How do I monitor arthropods using a beat sheet survey?">
            <a:hlinkClick r:id="" action="ppaction://media"/>
            <a:extLst>
              <a:ext uri="{FF2B5EF4-FFF2-40B4-BE49-F238E27FC236}">
                <a16:creationId xmlns:a16="http://schemas.microsoft.com/office/drawing/2014/main" id="{056F72DE-E2A9-4F87-FD10-2DF46D289C1A}"/>
              </a:ext>
            </a:extLst>
          </p:cNvPr>
          <p:cNvPicPr>
            <a:picLocks noRot="1" noChangeAspect="1"/>
          </p:cNvPicPr>
          <p:nvPr>
            <a:videoFile r:link="rId1"/>
          </p:nvPr>
        </p:nvPicPr>
        <p:blipFill>
          <a:blip r:embed="rId3"/>
          <a:stretch>
            <a:fillRect/>
          </a:stretch>
        </p:blipFill>
        <p:spPr>
          <a:xfrm>
            <a:off x="1505607" y="1425782"/>
            <a:ext cx="9168068" cy="5179970"/>
          </a:xfrm>
          <a:prstGeom prst="rect">
            <a:avLst/>
          </a:prstGeom>
        </p:spPr>
      </p:pic>
      <p:sp>
        <p:nvSpPr>
          <p:cNvPr id="5" name="TextBox 4">
            <a:extLst>
              <a:ext uri="{FF2B5EF4-FFF2-40B4-BE49-F238E27FC236}">
                <a16:creationId xmlns:a16="http://schemas.microsoft.com/office/drawing/2014/main" id="{E5C7686D-3701-4920-F173-B8593131D571}"/>
              </a:ext>
            </a:extLst>
          </p:cNvPr>
          <p:cNvSpPr txBox="1"/>
          <p:nvPr/>
        </p:nvSpPr>
        <p:spPr>
          <a:xfrm>
            <a:off x="4530287" y="6522332"/>
            <a:ext cx="3131426" cy="369332"/>
          </a:xfrm>
          <a:prstGeom prst="rect">
            <a:avLst/>
          </a:prstGeom>
          <a:noFill/>
        </p:spPr>
        <p:txBody>
          <a:bodyPr wrap="square">
            <a:spAutoFit/>
          </a:bodyPr>
          <a:lstStyle/>
          <a:p>
            <a:r>
              <a:rPr lang="en-US" dirty="0">
                <a:hlinkClick r:id="rId4"/>
              </a:rPr>
              <a:t>https://youtu.be/rV_4bi417uQ</a:t>
            </a:r>
            <a:r>
              <a:rPr lang="en-US" dirty="0"/>
              <a:t> </a:t>
            </a:r>
          </a:p>
        </p:txBody>
      </p:sp>
    </p:spTree>
    <p:extLst>
      <p:ext uri="{BB962C8B-B14F-4D97-AF65-F5344CB8AC3E}">
        <p14:creationId xmlns:p14="http://schemas.microsoft.com/office/powerpoint/2010/main" val="46668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F834CD-E2FC-4D03-9993-BBEE61234AF9}"/>
              </a:ext>
            </a:extLst>
          </p:cNvPr>
          <p:cNvSpPr txBox="1"/>
          <p:nvPr/>
        </p:nvSpPr>
        <p:spPr>
          <a:xfrm>
            <a:off x="1606193" y="65572"/>
            <a:ext cx="8979614" cy="584775"/>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sz="3200" dirty="0">
                <a:solidFill>
                  <a:srgbClr val="0070C0"/>
                </a:solidFill>
                <a:latin typeface="Segoe UI Semilight" panose="020B0402040204020203" pitchFamily="34" charset="0"/>
                <a:cs typeface="Segoe UI Semilight" panose="020B0402040204020203" pitchFamily="34" charset="0"/>
              </a:rPr>
              <a:t>How to participate</a:t>
            </a:r>
          </a:p>
        </p:txBody>
      </p:sp>
      <p:sp>
        <p:nvSpPr>
          <p:cNvPr id="2" name="Title 2">
            <a:extLst>
              <a:ext uri="{FF2B5EF4-FFF2-40B4-BE49-F238E27FC236}">
                <a16:creationId xmlns:a16="http://schemas.microsoft.com/office/drawing/2014/main" id="{2A7AD3D2-F86E-B009-EA4E-0635C91AD76F}"/>
              </a:ext>
            </a:extLst>
          </p:cNvPr>
          <p:cNvSpPr txBox="1">
            <a:spLocks/>
          </p:cNvSpPr>
          <p:nvPr/>
        </p:nvSpPr>
        <p:spPr>
          <a:xfrm>
            <a:off x="157943" y="561909"/>
            <a:ext cx="1141337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u="sng" dirty="0">
                <a:solidFill>
                  <a:srgbClr val="688A26"/>
                </a:solidFill>
                <a:latin typeface="Roboto Slab" pitchFamily="2" charset="0"/>
                <a:ea typeface="Roboto Slab" pitchFamily="2" charset="0"/>
              </a:rPr>
              <a:t>Conducting surveys:</a:t>
            </a:r>
            <a:r>
              <a:rPr lang="en-US" sz="3600" dirty="0">
                <a:solidFill>
                  <a:srgbClr val="688A26"/>
                </a:solidFill>
                <a:latin typeface="Roboto Slab" pitchFamily="2" charset="0"/>
                <a:ea typeface="Roboto Slab" pitchFamily="2" charset="0"/>
              </a:rPr>
              <a:t>   Visual survey </a:t>
            </a:r>
            <a:r>
              <a:rPr lang="en-US" sz="2400" dirty="0">
                <a:solidFill>
                  <a:srgbClr val="688A26"/>
                </a:solidFill>
                <a:latin typeface="Roboto Slab" pitchFamily="2" charset="0"/>
                <a:ea typeface="Roboto Slab" pitchFamily="2" charset="0"/>
              </a:rPr>
              <a:t>(~5 min each)</a:t>
            </a:r>
            <a:endParaRPr lang="en-US" sz="3300" dirty="0">
              <a:solidFill>
                <a:srgbClr val="688A26"/>
              </a:solidFill>
              <a:latin typeface="Roboto Slab" pitchFamily="2" charset="0"/>
              <a:ea typeface="Roboto Slab" pitchFamily="2" charset="0"/>
            </a:endParaRPr>
          </a:p>
        </p:txBody>
      </p:sp>
      <p:pic>
        <p:nvPicPr>
          <p:cNvPr id="5" name="Online Media 4" title="How do I monitor arthropods using a visual branch survey?">
            <a:hlinkClick r:id="" action="ppaction://media"/>
            <a:extLst>
              <a:ext uri="{FF2B5EF4-FFF2-40B4-BE49-F238E27FC236}">
                <a16:creationId xmlns:a16="http://schemas.microsoft.com/office/drawing/2014/main" id="{373CC863-CE40-89C7-4BB2-A3DBE6252E0B}"/>
              </a:ext>
            </a:extLst>
          </p:cNvPr>
          <p:cNvPicPr>
            <a:picLocks noRot="1" noChangeAspect="1"/>
          </p:cNvPicPr>
          <p:nvPr>
            <a:videoFile r:link="rId1"/>
          </p:nvPr>
        </p:nvPicPr>
        <p:blipFill>
          <a:blip r:embed="rId3"/>
          <a:stretch>
            <a:fillRect/>
          </a:stretch>
        </p:blipFill>
        <p:spPr>
          <a:xfrm>
            <a:off x="1573551" y="1454726"/>
            <a:ext cx="9074981" cy="5127377"/>
          </a:xfrm>
          <a:prstGeom prst="rect">
            <a:avLst/>
          </a:prstGeom>
        </p:spPr>
      </p:pic>
      <p:sp>
        <p:nvSpPr>
          <p:cNvPr id="6" name="TextBox 5">
            <a:extLst>
              <a:ext uri="{FF2B5EF4-FFF2-40B4-BE49-F238E27FC236}">
                <a16:creationId xmlns:a16="http://schemas.microsoft.com/office/drawing/2014/main" id="{A64F0FC7-E59A-238B-7026-4030DEDE52A9}"/>
              </a:ext>
            </a:extLst>
          </p:cNvPr>
          <p:cNvSpPr txBox="1"/>
          <p:nvPr/>
        </p:nvSpPr>
        <p:spPr>
          <a:xfrm>
            <a:off x="4546785" y="6496551"/>
            <a:ext cx="3123543" cy="369332"/>
          </a:xfrm>
          <a:prstGeom prst="rect">
            <a:avLst/>
          </a:prstGeom>
          <a:noFill/>
        </p:spPr>
        <p:txBody>
          <a:bodyPr wrap="square">
            <a:spAutoFit/>
          </a:bodyPr>
          <a:lstStyle/>
          <a:p>
            <a:r>
              <a:rPr lang="en-US" dirty="0">
                <a:hlinkClick r:id="rId4"/>
              </a:rPr>
              <a:t>https://youtu.be/FnbC3XC2has</a:t>
            </a:r>
            <a:r>
              <a:rPr lang="en-US" dirty="0"/>
              <a:t> </a:t>
            </a:r>
          </a:p>
        </p:txBody>
      </p:sp>
    </p:spTree>
    <p:extLst>
      <p:ext uri="{BB962C8B-B14F-4D97-AF65-F5344CB8AC3E}">
        <p14:creationId xmlns:p14="http://schemas.microsoft.com/office/powerpoint/2010/main" val="391666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DB033FC-8935-4CDD-A136-4254C0142CBB}"/>
              </a:ext>
            </a:extLst>
          </p:cNvPr>
          <p:cNvSpPr>
            <a:spLocks noGrp="1"/>
          </p:cNvSpPr>
          <p:nvPr>
            <p:ph type="title"/>
          </p:nvPr>
        </p:nvSpPr>
        <p:spPr>
          <a:xfrm>
            <a:off x="-85051" y="795415"/>
            <a:ext cx="4712969" cy="1325563"/>
          </a:xfrm>
        </p:spPr>
        <p:txBody>
          <a:bodyPr>
            <a:normAutofit/>
          </a:bodyPr>
          <a:lstStyle/>
          <a:p>
            <a:pPr algn="ctr"/>
            <a:r>
              <a:rPr lang="en-US" sz="2800" dirty="0">
                <a:solidFill>
                  <a:srgbClr val="688A26"/>
                </a:solidFill>
                <a:latin typeface="Roboto Slab" pitchFamily="2" charset="0"/>
                <a:ea typeface="Roboto Slab" pitchFamily="2" charset="0"/>
              </a:rPr>
              <a:t>Create account / Sign in</a:t>
            </a:r>
          </a:p>
        </p:txBody>
      </p:sp>
      <p:sp>
        <p:nvSpPr>
          <p:cNvPr id="11" name="Title 2">
            <a:extLst>
              <a:ext uri="{FF2B5EF4-FFF2-40B4-BE49-F238E27FC236}">
                <a16:creationId xmlns:a16="http://schemas.microsoft.com/office/drawing/2014/main" id="{CC96931A-0DCA-44EB-B17E-80C3C7E8BF87}"/>
              </a:ext>
            </a:extLst>
          </p:cNvPr>
          <p:cNvSpPr txBox="1">
            <a:spLocks/>
          </p:cNvSpPr>
          <p:nvPr/>
        </p:nvSpPr>
        <p:spPr>
          <a:xfrm>
            <a:off x="154979" y="-129928"/>
            <a:ext cx="5094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Data submission</a:t>
            </a:r>
          </a:p>
        </p:txBody>
      </p:sp>
      <p:pic>
        <p:nvPicPr>
          <p:cNvPr id="2" name="Picture 1" descr="A screenshot of a sign in form&#10;&#10;AI-generated content may be incorrect.">
            <a:extLst>
              <a:ext uri="{FF2B5EF4-FFF2-40B4-BE49-F238E27FC236}">
                <a16:creationId xmlns:a16="http://schemas.microsoft.com/office/drawing/2014/main" id="{2148F077-3B57-5155-EDCE-C9E8C614C2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88" b="26642"/>
          <a:stretch/>
        </p:blipFill>
        <p:spPr bwMode="auto">
          <a:xfrm>
            <a:off x="638599" y="1888568"/>
            <a:ext cx="2990623" cy="4338163"/>
          </a:xfrm>
          <a:prstGeom prst="rect">
            <a:avLst/>
          </a:prstGeom>
          <a:noFill/>
          <a:ln>
            <a:solidFill>
              <a:schemeClr val="tx1"/>
            </a:solidFill>
          </a:ln>
          <a:extLst>
            <a:ext uri="{53640926-AAD7-44D8-BBD7-CCE9431645EC}">
              <a14:shadowObscured xmlns:a14="http://schemas.microsoft.com/office/drawing/2010/main"/>
            </a:ext>
          </a:extLst>
        </p:spPr>
      </p:pic>
      <p:pic>
        <p:nvPicPr>
          <p:cNvPr id="4" name="Picture 3" descr="A screenshot of a phone&#10;&#10;AI-generated content may be incorrect.">
            <a:extLst>
              <a:ext uri="{FF2B5EF4-FFF2-40B4-BE49-F238E27FC236}">
                <a16:creationId xmlns:a16="http://schemas.microsoft.com/office/drawing/2014/main" id="{D90B5E85-63BB-15E3-8079-11FD213D55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9722" y="905480"/>
            <a:ext cx="2424470" cy="5249785"/>
          </a:xfrm>
          <a:prstGeom prst="rect">
            <a:avLst/>
          </a:prstGeom>
        </p:spPr>
      </p:pic>
      <p:sp>
        <p:nvSpPr>
          <p:cNvPr id="5" name="Oval 4">
            <a:extLst>
              <a:ext uri="{FF2B5EF4-FFF2-40B4-BE49-F238E27FC236}">
                <a16:creationId xmlns:a16="http://schemas.microsoft.com/office/drawing/2014/main" id="{5198D478-5808-3F1C-D5ED-F7A8934F1E15}"/>
              </a:ext>
            </a:extLst>
          </p:cNvPr>
          <p:cNvSpPr/>
          <p:nvPr/>
        </p:nvSpPr>
        <p:spPr>
          <a:xfrm>
            <a:off x="8957735" y="4284132"/>
            <a:ext cx="922867" cy="804333"/>
          </a:xfrm>
          <a:prstGeom prst="ellipse">
            <a:avLst/>
          </a:prstGeom>
          <a:noFill/>
          <a:ln w="57150">
            <a:solidFill>
              <a:srgbClr val="688A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E0ACB9C-C4FF-91EC-B405-22EE03309C81}"/>
              </a:ext>
            </a:extLst>
          </p:cNvPr>
          <p:cNvCxnSpPr>
            <a:cxnSpLocks/>
          </p:cNvCxnSpPr>
          <p:nvPr/>
        </p:nvCxnSpPr>
        <p:spPr>
          <a:xfrm>
            <a:off x="8331203" y="3708400"/>
            <a:ext cx="570243" cy="575732"/>
          </a:xfrm>
          <a:prstGeom prst="straightConnector1">
            <a:avLst/>
          </a:prstGeom>
          <a:ln w="76200">
            <a:solidFill>
              <a:srgbClr val="688A2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9095CB3-773F-E224-157C-97F184A1D8BE}"/>
              </a:ext>
            </a:extLst>
          </p:cNvPr>
          <p:cNvSpPr txBox="1"/>
          <p:nvPr/>
        </p:nvSpPr>
        <p:spPr>
          <a:xfrm>
            <a:off x="5340580" y="2978606"/>
            <a:ext cx="2990623" cy="2308324"/>
          </a:xfrm>
          <a:prstGeom prst="rect">
            <a:avLst/>
          </a:prstGeom>
          <a:noFill/>
        </p:spPr>
        <p:txBody>
          <a:bodyPr wrap="square" rtlCol="0">
            <a:spAutoFit/>
          </a:bodyPr>
          <a:lstStyle/>
          <a:p>
            <a:pPr algn="ctr"/>
            <a:r>
              <a:rPr lang="en-US" dirty="0">
                <a:solidFill>
                  <a:srgbClr val="688A26"/>
                </a:solidFill>
                <a:latin typeface="Roboto Slab" pitchFamily="2" charset="0"/>
                <a:ea typeface="Roboto Slab" pitchFamily="2" charset="0"/>
              </a:rPr>
              <a:t>Install website bookmark on your home screen</a:t>
            </a:r>
          </a:p>
          <a:p>
            <a:pPr algn="ctr"/>
            <a:endParaRPr lang="en-US" dirty="0">
              <a:solidFill>
                <a:srgbClr val="688A26"/>
              </a:solidFill>
              <a:latin typeface="Roboto Slab" pitchFamily="2" charset="0"/>
              <a:ea typeface="Roboto Slab" pitchFamily="2" charset="0"/>
            </a:endParaRPr>
          </a:p>
          <a:p>
            <a:pPr algn="ctr"/>
            <a:endParaRPr lang="en-US" dirty="0">
              <a:solidFill>
                <a:srgbClr val="688A26"/>
              </a:solidFill>
              <a:latin typeface="Roboto Slab" pitchFamily="2" charset="0"/>
              <a:ea typeface="Roboto Slab" pitchFamily="2" charset="0"/>
            </a:endParaRPr>
          </a:p>
          <a:p>
            <a:pPr algn="ctr"/>
            <a:r>
              <a:rPr lang="en-US" dirty="0">
                <a:solidFill>
                  <a:srgbClr val="688A26"/>
                </a:solidFill>
                <a:latin typeface="Roboto Slab" pitchFamily="2" charset="0"/>
                <a:ea typeface="Roboto Slab" pitchFamily="2" charset="0"/>
              </a:rPr>
              <a:t>Works like a normal “app”</a:t>
            </a:r>
          </a:p>
          <a:p>
            <a:pPr algn="ctr"/>
            <a:endParaRPr lang="en-US" dirty="0">
              <a:solidFill>
                <a:srgbClr val="688A26"/>
              </a:solidFill>
              <a:latin typeface="Roboto Slab" pitchFamily="2" charset="0"/>
              <a:ea typeface="Roboto Slab" pitchFamily="2" charset="0"/>
            </a:endParaRPr>
          </a:p>
          <a:p>
            <a:pPr algn="ctr"/>
            <a:endParaRPr lang="en-US" dirty="0">
              <a:solidFill>
                <a:srgbClr val="688A26"/>
              </a:solidFill>
              <a:latin typeface="Roboto Slab" pitchFamily="2" charset="0"/>
              <a:ea typeface="Roboto Slab" pitchFamily="2" charset="0"/>
            </a:endParaRPr>
          </a:p>
          <a:p>
            <a:pPr algn="ctr"/>
            <a:r>
              <a:rPr lang="en-US" dirty="0">
                <a:solidFill>
                  <a:srgbClr val="688A26"/>
                </a:solidFill>
                <a:latin typeface="Roboto Slab" pitchFamily="2" charset="0"/>
                <a:ea typeface="Roboto Slab" pitchFamily="2" charset="0"/>
              </a:rPr>
              <a:t>Works in offline mode!</a:t>
            </a:r>
          </a:p>
        </p:txBody>
      </p:sp>
    </p:spTree>
    <p:extLst>
      <p:ext uri="{BB962C8B-B14F-4D97-AF65-F5344CB8AC3E}">
        <p14:creationId xmlns:p14="http://schemas.microsoft.com/office/powerpoint/2010/main" val="421465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4219287" y="1195635"/>
            <a:ext cx="7786489" cy="5205165"/>
            <a:chOff x="-326" y="-1391"/>
            <a:chExt cx="8974" cy="5999"/>
          </a:xfrm>
        </p:grpSpPr>
        <p:sp>
          <p:nvSpPr>
            <p:cNvPr id="4" name="AutoShape 3"/>
            <p:cNvSpPr>
              <a:spLocks noChangeAspect="1" noChangeArrowheads="1" noTextEdit="1"/>
            </p:cNvSpPr>
            <p:nvPr/>
          </p:nvSpPr>
          <p:spPr bwMode="auto">
            <a:xfrm>
              <a:off x="-326" y="-1391"/>
              <a:ext cx="8974" cy="5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 y="-1391"/>
              <a:ext cx="8980" cy="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itle 2">
            <a:extLst>
              <a:ext uri="{FF2B5EF4-FFF2-40B4-BE49-F238E27FC236}">
                <a16:creationId xmlns:a16="http://schemas.microsoft.com/office/drawing/2014/main" id="{DDB033FC-8935-4CDD-A136-4254C0142CBB}"/>
              </a:ext>
            </a:extLst>
          </p:cNvPr>
          <p:cNvSpPr>
            <a:spLocks noGrp="1"/>
          </p:cNvSpPr>
          <p:nvPr>
            <p:ph type="title"/>
          </p:nvPr>
        </p:nvSpPr>
        <p:spPr>
          <a:xfrm>
            <a:off x="-85051" y="795415"/>
            <a:ext cx="4712969" cy="1325563"/>
          </a:xfrm>
        </p:spPr>
        <p:txBody>
          <a:bodyPr>
            <a:normAutofit/>
          </a:bodyPr>
          <a:lstStyle/>
          <a:p>
            <a:pPr algn="ctr"/>
            <a:r>
              <a:rPr lang="en-US" sz="2800" dirty="0">
                <a:solidFill>
                  <a:srgbClr val="688A26"/>
                </a:solidFill>
                <a:latin typeface="Roboto Slab" pitchFamily="2" charset="0"/>
                <a:ea typeface="Roboto Slab" pitchFamily="2" charset="0"/>
              </a:rPr>
              <a:t>Create account / Sign in</a:t>
            </a:r>
          </a:p>
        </p:txBody>
      </p:sp>
      <p:sp>
        <p:nvSpPr>
          <p:cNvPr id="8" name="Title 2">
            <a:extLst>
              <a:ext uri="{FF2B5EF4-FFF2-40B4-BE49-F238E27FC236}">
                <a16:creationId xmlns:a16="http://schemas.microsoft.com/office/drawing/2014/main" id="{DDB033FC-8935-4CDD-A136-4254C0142CBB}"/>
              </a:ext>
            </a:extLst>
          </p:cNvPr>
          <p:cNvSpPr txBox="1">
            <a:spLocks/>
          </p:cNvSpPr>
          <p:nvPr/>
        </p:nvSpPr>
        <p:spPr>
          <a:xfrm>
            <a:off x="4230854" y="6400800"/>
            <a:ext cx="5435664" cy="558452"/>
          </a:xfrm>
          <a:prstGeom prst="rect">
            <a:avLst/>
          </a:prstGeom>
        </p:spPr>
        <p:txBody>
          <a:bodyPr vert="horz" lIns="91440" tIns="45720" rIns="91440" bIns="45720" rtlCol="0" anchor="ctr">
            <a:normAutofit fontScale="70000" lnSpcReduction="200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688A26"/>
                </a:solidFill>
                <a:latin typeface="Roboto Slab" pitchFamily="2" charset="0"/>
                <a:ea typeface="Roboto Slab" pitchFamily="2" charset="0"/>
              </a:rPr>
              <a:t>For this test branch, the password =  test</a:t>
            </a:r>
          </a:p>
        </p:txBody>
      </p:sp>
      <p:pic>
        <p:nvPicPr>
          <p:cNvPr id="2" name="Picture 1" descr="A screenshot of a sign in form&#10;&#10;AI-generated content may be incorrect.">
            <a:extLst>
              <a:ext uri="{FF2B5EF4-FFF2-40B4-BE49-F238E27FC236}">
                <a16:creationId xmlns:a16="http://schemas.microsoft.com/office/drawing/2014/main" id="{F2C9FFB8-2DEF-4BDA-60CD-B44A2AF372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388" b="26642"/>
          <a:stretch/>
        </p:blipFill>
        <p:spPr bwMode="auto">
          <a:xfrm>
            <a:off x="638599" y="1888568"/>
            <a:ext cx="2990623" cy="4338163"/>
          </a:xfrm>
          <a:prstGeom prst="rect">
            <a:avLst/>
          </a:prstGeom>
          <a:noFill/>
          <a:ln>
            <a:solidFill>
              <a:schemeClr val="tx1"/>
            </a:solidFill>
          </a:ln>
          <a:extLst>
            <a:ext uri="{53640926-AAD7-44D8-BBD7-CCE9431645EC}">
              <a14:shadowObscured xmlns:a14="http://schemas.microsoft.com/office/drawing/2010/main"/>
            </a:ext>
          </a:extLst>
        </p:spPr>
      </p:pic>
      <p:sp>
        <p:nvSpPr>
          <p:cNvPr id="5" name="Title 2">
            <a:extLst>
              <a:ext uri="{FF2B5EF4-FFF2-40B4-BE49-F238E27FC236}">
                <a16:creationId xmlns:a16="http://schemas.microsoft.com/office/drawing/2014/main" id="{0854CC39-E6A3-2477-A69E-061D8C901E42}"/>
              </a:ext>
            </a:extLst>
          </p:cNvPr>
          <p:cNvSpPr txBox="1">
            <a:spLocks/>
          </p:cNvSpPr>
          <p:nvPr/>
        </p:nvSpPr>
        <p:spPr>
          <a:xfrm>
            <a:off x="154979" y="-129928"/>
            <a:ext cx="5094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Data submission</a:t>
            </a:r>
          </a:p>
        </p:txBody>
      </p:sp>
    </p:spTree>
    <p:extLst>
      <p:ext uri="{BB962C8B-B14F-4D97-AF65-F5344CB8AC3E}">
        <p14:creationId xmlns:p14="http://schemas.microsoft.com/office/powerpoint/2010/main" val="117565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DDB033FC-8935-4CDD-A136-4254C0142CBB}"/>
              </a:ext>
            </a:extLst>
          </p:cNvPr>
          <p:cNvSpPr>
            <a:spLocks noGrp="1"/>
          </p:cNvSpPr>
          <p:nvPr>
            <p:ph type="title"/>
          </p:nvPr>
        </p:nvSpPr>
        <p:spPr>
          <a:xfrm>
            <a:off x="-85051" y="795415"/>
            <a:ext cx="4712969" cy="1325563"/>
          </a:xfrm>
        </p:spPr>
        <p:txBody>
          <a:bodyPr>
            <a:normAutofit/>
          </a:bodyPr>
          <a:lstStyle/>
          <a:p>
            <a:pPr algn="ctr"/>
            <a:r>
              <a:rPr lang="en-US" sz="2800" dirty="0">
                <a:solidFill>
                  <a:srgbClr val="688A26"/>
                </a:solidFill>
                <a:latin typeface="Roboto Slab" pitchFamily="2" charset="0"/>
                <a:ea typeface="Roboto Slab" pitchFamily="2" charset="0"/>
              </a:rPr>
              <a:t>Create account / Sign in</a:t>
            </a:r>
          </a:p>
        </p:txBody>
      </p:sp>
      <p:sp>
        <p:nvSpPr>
          <p:cNvPr id="10" name="Title 2">
            <a:extLst>
              <a:ext uri="{FF2B5EF4-FFF2-40B4-BE49-F238E27FC236}">
                <a16:creationId xmlns:a16="http://schemas.microsoft.com/office/drawing/2014/main" id="{18232CB7-ABA1-483C-91C8-B6120E1FF5EF}"/>
              </a:ext>
            </a:extLst>
          </p:cNvPr>
          <p:cNvSpPr txBox="1">
            <a:spLocks/>
          </p:cNvSpPr>
          <p:nvPr/>
        </p:nvSpPr>
        <p:spPr>
          <a:xfrm>
            <a:off x="5662000" y="1458200"/>
            <a:ext cx="26723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688A26"/>
                </a:solidFill>
                <a:latin typeface="Roboto Slab" pitchFamily="2" charset="0"/>
                <a:ea typeface="Roboto Slab" pitchFamily="2" charset="0"/>
              </a:rPr>
              <a:t>Enter unique 3-letter survey code</a:t>
            </a:r>
          </a:p>
        </p:txBody>
      </p:sp>
      <p:pic>
        <p:nvPicPr>
          <p:cNvPr id="3" name="Picture 2" descr="A screenshot of a sign in form&#10;&#10;AI-generated content may be incorrect.">
            <a:extLst>
              <a:ext uri="{FF2B5EF4-FFF2-40B4-BE49-F238E27FC236}">
                <a16:creationId xmlns:a16="http://schemas.microsoft.com/office/drawing/2014/main" id="{EFE33D6C-9A5A-5BA6-FF62-8F94A31B98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88" b="26642"/>
          <a:stretch/>
        </p:blipFill>
        <p:spPr bwMode="auto">
          <a:xfrm>
            <a:off x="638599" y="1888568"/>
            <a:ext cx="2990623" cy="4338163"/>
          </a:xfrm>
          <a:prstGeom prst="rect">
            <a:avLst/>
          </a:prstGeom>
          <a:noFill/>
          <a:ln>
            <a:solidFill>
              <a:schemeClr val="tx1"/>
            </a:solidFill>
          </a:ln>
          <a:extLst>
            <a:ext uri="{53640926-AAD7-44D8-BBD7-CCE9431645EC}">
              <a14:shadowObscured xmlns:a14="http://schemas.microsoft.com/office/drawing/2010/main"/>
            </a:ext>
          </a:extLst>
        </p:spPr>
      </p:pic>
      <p:pic>
        <p:nvPicPr>
          <p:cNvPr id="4" name="Picture 3" descr="A screenshot of a survey&#10;&#10;AI-generated content may be incorrect.">
            <a:extLst>
              <a:ext uri="{FF2B5EF4-FFF2-40B4-BE49-F238E27FC236}">
                <a16:creationId xmlns:a16="http://schemas.microsoft.com/office/drawing/2014/main" id="{95359757-AE03-E4E9-8B39-E14DEFD3B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794" y="531702"/>
            <a:ext cx="2743200" cy="5794596"/>
          </a:xfrm>
          <a:prstGeom prst="rect">
            <a:avLst/>
          </a:prstGeom>
        </p:spPr>
      </p:pic>
      <p:sp>
        <p:nvSpPr>
          <p:cNvPr id="5" name="Title 2">
            <a:extLst>
              <a:ext uri="{FF2B5EF4-FFF2-40B4-BE49-F238E27FC236}">
                <a16:creationId xmlns:a16="http://schemas.microsoft.com/office/drawing/2014/main" id="{62888201-790E-37C2-012E-91CF7E6A8FF9}"/>
              </a:ext>
            </a:extLst>
          </p:cNvPr>
          <p:cNvSpPr txBox="1">
            <a:spLocks/>
          </p:cNvSpPr>
          <p:nvPr/>
        </p:nvSpPr>
        <p:spPr>
          <a:xfrm>
            <a:off x="154979" y="-129928"/>
            <a:ext cx="5094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Data submission</a:t>
            </a:r>
          </a:p>
        </p:txBody>
      </p:sp>
    </p:spTree>
    <p:extLst>
      <p:ext uri="{BB962C8B-B14F-4D97-AF65-F5344CB8AC3E}">
        <p14:creationId xmlns:p14="http://schemas.microsoft.com/office/powerpoint/2010/main" val="671566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 screenshots of a mobile application&#10;&#10;AI-generated content may be incorrect.">
            <a:extLst>
              <a:ext uri="{FF2B5EF4-FFF2-40B4-BE49-F238E27FC236}">
                <a16:creationId xmlns:a16="http://schemas.microsoft.com/office/drawing/2014/main" id="{7C2EF8BA-65B4-419A-B9D3-C3A349A3B925}"/>
              </a:ext>
            </a:extLst>
          </p:cNvPr>
          <p:cNvPicPr>
            <a:picLocks noChangeAspect="1"/>
          </p:cNvPicPr>
          <p:nvPr/>
        </p:nvPicPr>
        <p:blipFill>
          <a:blip r:embed="rId2"/>
          <a:srcRect r="67348"/>
          <a:stretch/>
        </p:blipFill>
        <p:spPr>
          <a:xfrm>
            <a:off x="1408967" y="1195635"/>
            <a:ext cx="2600325" cy="5170398"/>
          </a:xfrm>
          <a:prstGeom prst="rect">
            <a:avLst/>
          </a:prstGeom>
        </p:spPr>
      </p:pic>
      <p:sp>
        <p:nvSpPr>
          <p:cNvPr id="6" name="Title 2">
            <a:extLst>
              <a:ext uri="{FF2B5EF4-FFF2-40B4-BE49-F238E27FC236}">
                <a16:creationId xmlns:a16="http://schemas.microsoft.com/office/drawing/2014/main" id="{6E1D8CB0-FBDE-C6D6-7399-195CCDC255FC}"/>
              </a:ext>
            </a:extLst>
          </p:cNvPr>
          <p:cNvSpPr txBox="1">
            <a:spLocks/>
          </p:cNvSpPr>
          <p:nvPr/>
        </p:nvSpPr>
        <p:spPr>
          <a:xfrm>
            <a:off x="154979" y="-129928"/>
            <a:ext cx="5094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Data submission</a:t>
            </a:r>
          </a:p>
        </p:txBody>
      </p:sp>
    </p:spTree>
    <p:extLst>
      <p:ext uri="{BB962C8B-B14F-4D97-AF65-F5344CB8AC3E}">
        <p14:creationId xmlns:p14="http://schemas.microsoft.com/office/powerpoint/2010/main" val="312052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eforestatio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2827" y="510279"/>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lobal warming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7681" y="488091"/>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077649" y="488091"/>
            <a:ext cx="1580827" cy="1554480"/>
          </a:xfrm>
          <a:prstGeom prst="rect">
            <a:avLst/>
          </a:prstGeom>
        </p:spPr>
      </p:pic>
    </p:spTree>
    <p:extLst>
      <p:ext uri="{BB962C8B-B14F-4D97-AF65-F5344CB8AC3E}">
        <p14:creationId xmlns:p14="http://schemas.microsoft.com/office/powerpoint/2010/main" val="2184422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4E4C9-5497-781C-FF71-29C463410900}"/>
            </a:ext>
          </a:extLst>
        </p:cNvPr>
        <p:cNvGrpSpPr/>
        <p:nvPr/>
      </p:nvGrpSpPr>
      <p:grpSpPr>
        <a:xfrm>
          <a:off x="0" y="0"/>
          <a:ext cx="0" cy="0"/>
          <a:chOff x="0" y="0"/>
          <a:chExt cx="0" cy="0"/>
        </a:xfrm>
      </p:grpSpPr>
      <p:pic>
        <p:nvPicPr>
          <p:cNvPr id="2" name="Picture 1" descr="Screens screenshots of a mobile application&#10;&#10;AI-generated content may be incorrect.">
            <a:extLst>
              <a:ext uri="{FF2B5EF4-FFF2-40B4-BE49-F238E27FC236}">
                <a16:creationId xmlns:a16="http://schemas.microsoft.com/office/drawing/2014/main" id="{B0BB4AB3-FD78-4B1F-70FB-5A5F51EC312A}"/>
              </a:ext>
            </a:extLst>
          </p:cNvPr>
          <p:cNvPicPr>
            <a:picLocks noChangeAspect="1"/>
          </p:cNvPicPr>
          <p:nvPr/>
        </p:nvPicPr>
        <p:blipFill>
          <a:blip r:embed="rId2"/>
          <a:srcRect r="67348"/>
          <a:stretch/>
        </p:blipFill>
        <p:spPr>
          <a:xfrm>
            <a:off x="1408967" y="1195635"/>
            <a:ext cx="2600325" cy="5170398"/>
          </a:xfrm>
          <a:prstGeom prst="rect">
            <a:avLst/>
          </a:prstGeom>
        </p:spPr>
      </p:pic>
      <p:pic>
        <p:nvPicPr>
          <p:cNvPr id="3" name="Picture 2" descr="Screens screenshots of a mobile application&#10;&#10;AI-generated content may be incorrect.">
            <a:extLst>
              <a:ext uri="{FF2B5EF4-FFF2-40B4-BE49-F238E27FC236}">
                <a16:creationId xmlns:a16="http://schemas.microsoft.com/office/drawing/2014/main" id="{8C0537E5-513E-EAF7-FC1E-AA4EB69EC4B1}"/>
              </a:ext>
            </a:extLst>
          </p:cNvPr>
          <p:cNvPicPr>
            <a:picLocks noChangeAspect="1"/>
          </p:cNvPicPr>
          <p:nvPr/>
        </p:nvPicPr>
        <p:blipFill>
          <a:blip r:embed="rId2"/>
          <a:srcRect l="32726" r="33159"/>
          <a:stretch/>
        </p:blipFill>
        <p:spPr>
          <a:xfrm>
            <a:off x="4703883" y="1195635"/>
            <a:ext cx="2716823" cy="5170398"/>
          </a:xfrm>
          <a:prstGeom prst="rect">
            <a:avLst/>
          </a:prstGeom>
        </p:spPr>
      </p:pic>
      <p:sp>
        <p:nvSpPr>
          <p:cNvPr id="4" name="Title 2">
            <a:extLst>
              <a:ext uri="{FF2B5EF4-FFF2-40B4-BE49-F238E27FC236}">
                <a16:creationId xmlns:a16="http://schemas.microsoft.com/office/drawing/2014/main" id="{048CEC2B-69B9-68E2-654B-E4EE3E98E76E}"/>
              </a:ext>
            </a:extLst>
          </p:cNvPr>
          <p:cNvSpPr txBox="1">
            <a:spLocks/>
          </p:cNvSpPr>
          <p:nvPr/>
        </p:nvSpPr>
        <p:spPr>
          <a:xfrm>
            <a:off x="154979" y="-129928"/>
            <a:ext cx="5094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Data submission</a:t>
            </a:r>
          </a:p>
        </p:txBody>
      </p:sp>
    </p:spTree>
    <p:extLst>
      <p:ext uri="{BB962C8B-B14F-4D97-AF65-F5344CB8AC3E}">
        <p14:creationId xmlns:p14="http://schemas.microsoft.com/office/powerpoint/2010/main" val="2617936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D9E72-2AF7-E7EB-556A-FD0FAFE525DF}"/>
            </a:ext>
          </a:extLst>
        </p:cNvPr>
        <p:cNvGrpSpPr/>
        <p:nvPr/>
      </p:nvGrpSpPr>
      <p:grpSpPr>
        <a:xfrm>
          <a:off x="0" y="0"/>
          <a:ext cx="0" cy="0"/>
          <a:chOff x="0" y="0"/>
          <a:chExt cx="0" cy="0"/>
        </a:xfrm>
      </p:grpSpPr>
      <p:pic>
        <p:nvPicPr>
          <p:cNvPr id="2" name="Picture 1" descr="Screens screenshots of a mobile application&#10;&#10;AI-generated content may be incorrect.">
            <a:extLst>
              <a:ext uri="{FF2B5EF4-FFF2-40B4-BE49-F238E27FC236}">
                <a16:creationId xmlns:a16="http://schemas.microsoft.com/office/drawing/2014/main" id="{D5C12340-0F34-A46B-1359-5734ECC81214}"/>
              </a:ext>
            </a:extLst>
          </p:cNvPr>
          <p:cNvPicPr>
            <a:picLocks noChangeAspect="1"/>
          </p:cNvPicPr>
          <p:nvPr/>
        </p:nvPicPr>
        <p:blipFill>
          <a:blip r:embed="rId2"/>
          <a:srcRect r="67348"/>
          <a:stretch/>
        </p:blipFill>
        <p:spPr>
          <a:xfrm>
            <a:off x="1408967" y="1195635"/>
            <a:ext cx="2600325" cy="5170398"/>
          </a:xfrm>
          <a:prstGeom prst="rect">
            <a:avLst/>
          </a:prstGeom>
        </p:spPr>
      </p:pic>
      <p:pic>
        <p:nvPicPr>
          <p:cNvPr id="3" name="Picture 2" descr="Screens screenshots of a mobile application&#10;&#10;AI-generated content may be incorrect.">
            <a:extLst>
              <a:ext uri="{FF2B5EF4-FFF2-40B4-BE49-F238E27FC236}">
                <a16:creationId xmlns:a16="http://schemas.microsoft.com/office/drawing/2014/main" id="{BB384AD6-98F6-4D6F-4EAD-7B326D3ED944}"/>
              </a:ext>
            </a:extLst>
          </p:cNvPr>
          <p:cNvPicPr>
            <a:picLocks noChangeAspect="1"/>
          </p:cNvPicPr>
          <p:nvPr/>
        </p:nvPicPr>
        <p:blipFill>
          <a:blip r:embed="rId2"/>
          <a:srcRect l="32726" r="33159"/>
          <a:stretch/>
        </p:blipFill>
        <p:spPr>
          <a:xfrm>
            <a:off x="4703883" y="1195635"/>
            <a:ext cx="2716823" cy="5170398"/>
          </a:xfrm>
          <a:prstGeom prst="rect">
            <a:avLst/>
          </a:prstGeom>
        </p:spPr>
      </p:pic>
      <p:pic>
        <p:nvPicPr>
          <p:cNvPr id="5" name="Picture 4" descr="Screens screenshots of a mobile application&#10;&#10;AI-generated content may be incorrect.">
            <a:extLst>
              <a:ext uri="{FF2B5EF4-FFF2-40B4-BE49-F238E27FC236}">
                <a16:creationId xmlns:a16="http://schemas.microsoft.com/office/drawing/2014/main" id="{A2CEC396-E235-458B-BA3E-A297DBE03817}"/>
              </a:ext>
            </a:extLst>
          </p:cNvPr>
          <p:cNvPicPr>
            <a:picLocks noChangeAspect="1"/>
          </p:cNvPicPr>
          <p:nvPr/>
        </p:nvPicPr>
        <p:blipFill>
          <a:blip r:embed="rId2"/>
          <a:srcRect l="66915"/>
          <a:stretch/>
        </p:blipFill>
        <p:spPr>
          <a:xfrm>
            <a:off x="8115298" y="1195635"/>
            <a:ext cx="2634763" cy="5170398"/>
          </a:xfrm>
          <a:prstGeom prst="rect">
            <a:avLst/>
          </a:prstGeom>
        </p:spPr>
      </p:pic>
      <p:sp>
        <p:nvSpPr>
          <p:cNvPr id="4" name="Title 2">
            <a:extLst>
              <a:ext uri="{FF2B5EF4-FFF2-40B4-BE49-F238E27FC236}">
                <a16:creationId xmlns:a16="http://schemas.microsoft.com/office/drawing/2014/main" id="{10475A37-F0CC-F9A2-D114-AC48ECF5FBAE}"/>
              </a:ext>
            </a:extLst>
          </p:cNvPr>
          <p:cNvSpPr txBox="1">
            <a:spLocks/>
          </p:cNvSpPr>
          <p:nvPr/>
        </p:nvSpPr>
        <p:spPr>
          <a:xfrm>
            <a:off x="154979" y="-129928"/>
            <a:ext cx="5094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Data submission</a:t>
            </a:r>
          </a:p>
        </p:txBody>
      </p:sp>
    </p:spTree>
    <p:extLst>
      <p:ext uri="{BB962C8B-B14F-4D97-AF65-F5344CB8AC3E}">
        <p14:creationId xmlns:p14="http://schemas.microsoft.com/office/powerpoint/2010/main" val="1990607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7C7C1D-489F-E1C2-735F-C171F1A11A45}"/>
              </a:ext>
            </a:extLst>
          </p:cNvPr>
          <p:cNvPicPr>
            <a:picLocks noChangeAspect="1"/>
          </p:cNvPicPr>
          <p:nvPr/>
        </p:nvPicPr>
        <p:blipFill>
          <a:blip r:embed="rId2"/>
          <a:srcRect t="6538" b="5385"/>
          <a:stretch/>
        </p:blipFill>
        <p:spPr>
          <a:xfrm>
            <a:off x="406447" y="1081455"/>
            <a:ext cx="2816807" cy="5372099"/>
          </a:xfrm>
          <a:prstGeom prst="rect">
            <a:avLst/>
          </a:prstGeom>
        </p:spPr>
      </p:pic>
      <p:pic>
        <p:nvPicPr>
          <p:cNvPr id="3" name="Picture 2" descr="A hand holding a phone with a ladybug on it&#10;&#10;Description automatically generated">
            <a:extLst>
              <a:ext uri="{FF2B5EF4-FFF2-40B4-BE49-F238E27FC236}">
                <a16:creationId xmlns:a16="http://schemas.microsoft.com/office/drawing/2014/main" id="{A1175E7F-FAAC-DA21-2066-52ACE0A097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394" b="33697"/>
          <a:stretch/>
        </p:blipFill>
        <p:spPr>
          <a:xfrm>
            <a:off x="3851303" y="1872768"/>
            <a:ext cx="4369983" cy="3644302"/>
          </a:xfrm>
          <a:prstGeom prst="rect">
            <a:avLst/>
          </a:prstGeom>
        </p:spPr>
      </p:pic>
      <p:pic>
        <p:nvPicPr>
          <p:cNvPr id="8" name="Picture 7">
            <a:extLst>
              <a:ext uri="{FF2B5EF4-FFF2-40B4-BE49-F238E27FC236}">
                <a16:creationId xmlns:a16="http://schemas.microsoft.com/office/drawing/2014/main" id="{59F505DA-EBFF-C48F-AEBB-A7652FA0BBE8}"/>
              </a:ext>
            </a:extLst>
          </p:cNvPr>
          <p:cNvPicPr>
            <a:picLocks noChangeAspect="1"/>
          </p:cNvPicPr>
          <p:nvPr/>
        </p:nvPicPr>
        <p:blipFill rotWithShape="1">
          <a:blip r:embed="rId4"/>
          <a:srcRect l="64704" t="50000" r="20296" b="16364"/>
          <a:stretch/>
        </p:blipFill>
        <p:spPr>
          <a:xfrm>
            <a:off x="8926241" y="1872768"/>
            <a:ext cx="2889176" cy="3644302"/>
          </a:xfrm>
          <a:prstGeom prst="rect">
            <a:avLst/>
          </a:prstGeom>
        </p:spPr>
      </p:pic>
      <p:sp>
        <p:nvSpPr>
          <p:cNvPr id="12" name="Oval 11">
            <a:extLst>
              <a:ext uri="{FF2B5EF4-FFF2-40B4-BE49-F238E27FC236}">
                <a16:creationId xmlns:a16="http://schemas.microsoft.com/office/drawing/2014/main" id="{93163151-F64A-FDB4-A6B9-A01682472B70}"/>
              </a:ext>
            </a:extLst>
          </p:cNvPr>
          <p:cNvSpPr/>
          <p:nvPr/>
        </p:nvSpPr>
        <p:spPr>
          <a:xfrm>
            <a:off x="154979" y="4039985"/>
            <a:ext cx="3228301" cy="922713"/>
          </a:xfrm>
          <a:prstGeom prst="ellipse">
            <a:avLst/>
          </a:prstGeom>
          <a:noFill/>
          <a:ln w="38100">
            <a:solidFill>
              <a:srgbClr val="688A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2">
            <a:extLst>
              <a:ext uri="{FF2B5EF4-FFF2-40B4-BE49-F238E27FC236}">
                <a16:creationId xmlns:a16="http://schemas.microsoft.com/office/drawing/2014/main" id="{71C248F3-F943-5A8E-BA6E-4BC84A9C51EA}"/>
              </a:ext>
            </a:extLst>
          </p:cNvPr>
          <p:cNvSpPr>
            <a:spLocks noGrp="1"/>
          </p:cNvSpPr>
          <p:nvPr>
            <p:ph type="title"/>
          </p:nvPr>
        </p:nvSpPr>
        <p:spPr>
          <a:xfrm>
            <a:off x="3851302" y="1340930"/>
            <a:ext cx="4369983" cy="410648"/>
          </a:xfrm>
        </p:spPr>
        <p:txBody>
          <a:bodyPr>
            <a:noAutofit/>
          </a:bodyPr>
          <a:lstStyle/>
          <a:p>
            <a:pPr algn="ctr"/>
            <a:r>
              <a:rPr lang="en-US" sz="2400" dirty="0">
                <a:solidFill>
                  <a:srgbClr val="688A26"/>
                </a:solidFill>
                <a:latin typeface="Roboto Slab" pitchFamily="2" charset="0"/>
                <a:ea typeface="Roboto Slab" pitchFamily="2" charset="0"/>
              </a:rPr>
              <a:t>Optionally submit a photo…</a:t>
            </a:r>
          </a:p>
        </p:txBody>
      </p:sp>
      <p:sp>
        <p:nvSpPr>
          <p:cNvPr id="16" name="Title 2">
            <a:extLst>
              <a:ext uri="{FF2B5EF4-FFF2-40B4-BE49-F238E27FC236}">
                <a16:creationId xmlns:a16="http://schemas.microsoft.com/office/drawing/2014/main" id="{B7DF71AC-CA34-CB67-9C3A-A29512336B8F}"/>
              </a:ext>
            </a:extLst>
          </p:cNvPr>
          <p:cNvSpPr txBox="1">
            <a:spLocks/>
          </p:cNvSpPr>
          <p:nvPr/>
        </p:nvSpPr>
        <p:spPr>
          <a:xfrm>
            <a:off x="8587047" y="5638260"/>
            <a:ext cx="3541222" cy="1088967"/>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688A26"/>
                </a:solidFill>
                <a:latin typeface="Roboto Slab" pitchFamily="2" charset="0"/>
                <a:ea typeface="Roboto Slab" pitchFamily="2" charset="0"/>
              </a:rPr>
              <a:t>which gets sent to </a:t>
            </a:r>
            <a:r>
              <a:rPr lang="en-US" sz="2400" b="1" dirty="0">
                <a:solidFill>
                  <a:srgbClr val="688A26"/>
                </a:solidFill>
                <a:latin typeface="Roboto Slab" pitchFamily="2" charset="0"/>
                <a:ea typeface="Roboto Slab" pitchFamily="2" charset="0"/>
              </a:rPr>
              <a:t>iNaturalist</a:t>
            </a:r>
            <a:r>
              <a:rPr lang="en-US" sz="2400" dirty="0">
                <a:solidFill>
                  <a:srgbClr val="688A26"/>
                </a:solidFill>
                <a:latin typeface="Roboto Slab" pitchFamily="2" charset="0"/>
                <a:ea typeface="Roboto Slab" pitchFamily="2" charset="0"/>
              </a:rPr>
              <a:t> for potential identification</a:t>
            </a:r>
          </a:p>
        </p:txBody>
      </p:sp>
      <p:sp>
        <p:nvSpPr>
          <p:cNvPr id="5" name="Title 2">
            <a:extLst>
              <a:ext uri="{FF2B5EF4-FFF2-40B4-BE49-F238E27FC236}">
                <a16:creationId xmlns:a16="http://schemas.microsoft.com/office/drawing/2014/main" id="{C2705B63-835E-8A55-4A4C-FDCCB88D90B1}"/>
              </a:ext>
            </a:extLst>
          </p:cNvPr>
          <p:cNvSpPr txBox="1">
            <a:spLocks/>
          </p:cNvSpPr>
          <p:nvPr/>
        </p:nvSpPr>
        <p:spPr>
          <a:xfrm>
            <a:off x="154979" y="-129928"/>
            <a:ext cx="5094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Data submission</a:t>
            </a:r>
          </a:p>
        </p:txBody>
      </p:sp>
    </p:spTree>
    <p:extLst>
      <p:ext uri="{BB962C8B-B14F-4D97-AF65-F5344CB8AC3E}">
        <p14:creationId xmlns:p14="http://schemas.microsoft.com/office/powerpoint/2010/main" val="220305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form&#10;&#10;AI-generated content may be incorrect.">
            <a:extLst>
              <a:ext uri="{FF2B5EF4-FFF2-40B4-BE49-F238E27FC236}">
                <a16:creationId xmlns:a16="http://schemas.microsoft.com/office/drawing/2014/main" id="{F5680C73-3538-B0E3-BA28-5A529DA5D7FA}"/>
              </a:ext>
            </a:extLst>
          </p:cNvPr>
          <p:cNvPicPr>
            <a:picLocks noChangeAspect="1"/>
          </p:cNvPicPr>
          <p:nvPr/>
        </p:nvPicPr>
        <p:blipFill>
          <a:blip r:embed="rId2" cstate="print">
            <a:extLst>
              <a:ext uri="{28A0092B-C50C-407E-A947-70E740481C1C}">
                <a14:useLocalDpi xmlns:a14="http://schemas.microsoft.com/office/drawing/2010/main" val="0"/>
              </a:ext>
            </a:extLst>
          </a:blip>
          <a:srcRect t="6086"/>
          <a:stretch/>
        </p:blipFill>
        <p:spPr>
          <a:xfrm>
            <a:off x="843173" y="841164"/>
            <a:ext cx="2873694" cy="5843460"/>
          </a:xfrm>
          <a:prstGeom prst="rect">
            <a:avLst/>
          </a:prstGeom>
          <a:ln>
            <a:solidFill>
              <a:schemeClr val="tx1"/>
            </a:solidFill>
          </a:ln>
        </p:spPr>
      </p:pic>
      <p:pic>
        <p:nvPicPr>
          <p:cNvPr id="9" name="Picture 8">
            <a:extLst>
              <a:ext uri="{FF2B5EF4-FFF2-40B4-BE49-F238E27FC236}">
                <a16:creationId xmlns:a16="http://schemas.microsoft.com/office/drawing/2014/main" id="{FBB1A592-D878-4DA6-A912-1F4D913EAF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3" y="483843"/>
            <a:ext cx="2668587" cy="2604165"/>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FF215F56-EACC-4018-ACB8-6CD1EA47EDBF}"/>
              </a:ext>
            </a:extLst>
          </p:cNvPr>
          <p:cNvCxnSpPr>
            <a:cxnSpLocks/>
          </p:cNvCxnSpPr>
          <p:nvPr/>
        </p:nvCxnSpPr>
        <p:spPr>
          <a:xfrm flipV="1">
            <a:off x="1930400" y="2583180"/>
            <a:ext cx="3464561" cy="1980353"/>
          </a:xfrm>
          <a:prstGeom prst="straightConnector1">
            <a:avLst/>
          </a:prstGeom>
          <a:ln w="57150">
            <a:solidFill>
              <a:srgbClr val="688A26"/>
            </a:solidFill>
            <a:tailEnd type="arrow" w="lg" len="med"/>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18033E1B-D20C-D40E-3768-DC833D9B4F67}"/>
              </a:ext>
            </a:extLst>
          </p:cNvPr>
          <p:cNvSpPr txBox="1">
            <a:spLocks/>
          </p:cNvSpPr>
          <p:nvPr/>
        </p:nvSpPr>
        <p:spPr>
          <a:xfrm>
            <a:off x="154979" y="-129928"/>
            <a:ext cx="5094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Data submission</a:t>
            </a:r>
          </a:p>
        </p:txBody>
      </p:sp>
    </p:spTree>
    <p:extLst>
      <p:ext uri="{BB962C8B-B14F-4D97-AF65-F5344CB8AC3E}">
        <p14:creationId xmlns:p14="http://schemas.microsoft.com/office/powerpoint/2010/main" val="3603817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B1A592-D878-4DA6-A912-1F4D913EAF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3" y="483843"/>
            <a:ext cx="2668587" cy="2604165"/>
          </a:xfrm>
          <a:prstGeom prst="rect">
            <a:avLst/>
          </a:prstGeom>
          <a:ln>
            <a:solidFill>
              <a:schemeClr val="tx1"/>
            </a:solidFill>
          </a:ln>
        </p:spPr>
      </p:pic>
      <p:pic>
        <p:nvPicPr>
          <p:cNvPr id="7" name="Picture 6">
            <a:extLst>
              <a:ext uri="{FF2B5EF4-FFF2-40B4-BE49-F238E27FC236}">
                <a16:creationId xmlns:a16="http://schemas.microsoft.com/office/drawing/2014/main" id="{6FC5F355-DF51-49FE-B4BE-60FBB344CD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1601" y="2468880"/>
            <a:ext cx="4051721" cy="4257699"/>
          </a:xfrm>
          <a:prstGeom prst="rect">
            <a:avLst/>
          </a:prstGeom>
          <a:ln>
            <a:solidFill>
              <a:schemeClr val="tx1"/>
            </a:solidFill>
          </a:ln>
        </p:spPr>
      </p:pic>
      <p:pic>
        <p:nvPicPr>
          <p:cNvPr id="2" name="Picture 1" descr="A screenshot of a form&#10;&#10;AI-generated content may be incorrect.">
            <a:extLst>
              <a:ext uri="{FF2B5EF4-FFF2-40B4-BE49-F238E27FC236}">
                <a16:creationId xmlns:a16="http://schemas.microsoft.com/office/drawing/2014/main" id="{2C42E0DB-F2CB-6FC4-9EDC-544DB393EFA9}"/>
              </a:ext>
            </a:extLst>
          </p:cNvPr>
          <p:cNvPicPr>
            <a:picLocks noChangeAspect="1"/>
          </p:cNvPicPr>
          <p:nvPr/>
        </p:nvPicPr>
        <p:blipFill>
          <a:blip r:embed="rId4" cstate="print">
            <a:extLst>
              <a:ext uri="{28A0092B-C50C-407E-A947-70E740481C1C}">
                <a14:useLocalDpi xmlns:a14="http://schemas.microsoft.com/office/drawing/2010/main" val="0"/>
              </a:ext>
            </a:extLst>
          </a:blip>
          <a:srcRect t="6086"/>
          <a:stretch/>
        </p:blipFill>
        <p:spPr>
          <a:xfrm>
            <a:off x="843173" y="841164"/>
            <a:ext cx="2873694" cy="5843460"/>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0EC3B16D-83EA-1B79-5952-6F02222A4DA6}"/>
              </a:ext>
            </a:extLst>
          </p:cNvPr>
          <p:cNvCxnSpPr>
            <a:cxnSpLocks/>
          </p:cNvCxnSpPr>
          <p:nvPr/>
        </p:nvCxnSpPr>
        <p:spPr>
          <a:xfrm flipV="1">
            <a:off x="1930400" y="2583180"/>
            <a:ext cx="3464561" cy="1980353"/>
          </a:xfrm>
          <a:prstGeom prst="straightConnector1">
            <a:avLst/>
          </a:prstGeom>
          <a:ln w="57150">
            <a:solidFill>
              <a:srgbClr val="688A26"/>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4AB25B7-41B7-485E-AB1B-21A548E4CBAD}"/>
              </a:ext>
            </a:extLst>
          </p:cNvPr>
          <p:cNvCxnSpPr>
            <a:cxnSpLocks/>
          </p:cNvCxnSpPr>
          <p:nvPr/>
        </p:nvCxnSpPr>
        <p:spPr>
          <a:xfrm flipV="1">
            <a:off x="3474723" y="4171954"/>
            <a:ext cx="4106876" cy="1221313"/>
          </a:xfrm>
          <a:prstGeom prst="straightConnector1">
            <a:avLst/>
          </a:prstGeom>
          <a:ln w="57150">
            <a:solidFill>
              <a:srgbClr val="688A26"/>
            </a:solidFill>
            <a:tailEnd type="arrow" w="lg" len="med"/>
          </a:ln>
        </p:spPr>
        <p:style>
          <a:lnRef idx="1">
            <a:schemeClr val="accent1"/>
          </a:lnRef>
          <a:fillRef idx="0">
            <a:schemeClr val="accent1"/>
          </a:fillRef>
          <a:effectRef idx="0">
            <a:schemeClr val="accent1"/>
          </a:effectRef>
          <a:fontRef idx="minor">
            <a:schemeClr val="tx1"/>
          </a:fontRef>
        </p:style>
      </p:cxnSp>
      <p:sp>
        <p:nvSpPr>
          <p:cNvPr id="6" name="Title 2">
            <a:extLst>
              <a:ext uri="{FF2B5EF4-FFF2-40B4-BE49-F238E27FC236}">
                <a16:creationId xmlns:a16="http://schemas.microsoft.com/office/drawing/2014/main" id="{190CDA7D-10CF-F105-32A3-A8C0E529E376}"/>
              </a:ext>
            </a:extLst>
          </p:cNvPr>
          <p:cNvSpPr txBox="1">
            <a:spLocks/>
          </p:cNvSpPr>
          <p:nvPr/>
        </p:nvSpPr>
        <p:spPr>
          <a:xfrm>
            <a:off x="154979" y="-129928"/>
            <a:ext cx="5094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Data submission</a:t>
            </a:r>
          </a:p>
        </p:txBody>
      </p:sp>
    </p:spTree>
    <p:extLst>
      <p:ext uri="{BB962C8B-B14F-4D97-AF65-F5344CB8AC3E}">
        <p14:creationId xmlns:p14="http://schemas.microsoft.com/office/powerpoint/2010/main" val="245220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8440B456-22B5-4D9B-B52A-03BB23164DAA}"/>
              </a:ext>
            </a:extLst>
          </p:cNvPr>
          <p:cNvSpPr txBox="1">
            <a:spLocks/>
          </p:cNvSpPr>
          <p:nvPr/>
        </p:nvSpPr>
        <p:spPr>
          <a:xfrm>
            <a:off x="154979" y="-129928"/>
            <a:ext cx="40608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Virtual Survey</a:t>
            </a:r>
          </a:p>
        </p:txBody>
      </p:sp>
      <p:sp>
        <p:nvSpPr>
          <p:cNvPr id="11" name="Rectangle 10">
            <a:extLst>
              <a:ext uri="{FF2B5EF4-FFF2-40B4-BE49-F238E27FC236}">
                <a16:creationId xmlns:a16="http://schemas.microsoft.com/office/drawing/2014/main" id="{FB1936CC-40B7-4596-A648-B91B1685D516}"/>
              </a:ext>
            </a:extLst>
          </p:cNvPr>
          <p:cNvSpPr/>
          <p:nvPr/>
        </p:nvSpPr>
        <p:spPr>
          <a:xfrm>
            <a:off x="318672" y="2199144"/>
            <a:ext cx="7227534" cy="4154984"/>
          </a:xfrm>
          <a:prstGeom prst="rect">
            <a:avLst/>
          </a:prstGeom>
        </p:spPr>
        <p:txBody>
          <a:bodyPr wrap="square">
            <a:spAutoFit/>
          </a:bodyPr>
          <a:lstStyle/>
          <a:p>
            <a:r>
              <a:rPr lang="en-US" sz="2400" dirty="0">
                <a:solidFill>
                  <a:srgbClr val="688A26"/>
                </a:solidFill>
                <a:latin typeface="Roboto Slab" pitchFamily="2" charset="0"/>
                <a:ea typeface="Roboto Slab" pitchFamily="2" charset="0"/>
              </a:rPr>
              <a:t>Play our virtual survey game to get practice</a:t>
            </a:r>
          </a:p>
          <a:p>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r>
              <a:rPr lang="en-US" sz="2400" dirty="0">
                <a:solidFill>
                  <a:srgbClr val="688A26"/>
                </a:solidFill>
                <a:latin typeface="Roboto Slab" pitchFamily="2" charset="0"/>
                <a:ea typeface="Roboto Slab" pitchFamily="2" charset="0"/>
              </a:rPr>
              <a:t>finding bugs on a branch</a:t>
            </a: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r>
              <a:rPr lang="en-US" sz="2400" dirty="0">
                <a:solidFill>
                  <a:srgbClr val="688A26"/>
                </a:solidFill>
                <a:latin typeface="Roboto Slab" pitchFamily="2" charset="0"/>
                <a:ea typeface="Roboto Slab" pitchFamily="2" charset="0"/>
              </a:rPr>
              <a:t>identifying them to order</a:t>
            </a: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r>
              <a:rPr lang="en-US" sz="2400" dirty="0">
                <a:solidFill>
                  <a:srgbClr val="688A26"/>
                </a:solidFill>
                <a:latin typeface="Roboto Slab" pitchFamily="2" charset="0"/>
                <a:ea typeface="Roboto Slab" pitchFamily="2" charset="0"/>
              </a:rPr>
              <a:t>estimating their length in millimeters</a:t>
            </a: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pPr marL="342900" indent="-342900">
              <a:buFont typeface="Arial" panose="020B0604020202020204" pitchFamily="34" charset="0"/>
              <a:buChar char="•"/>
            </a:pPr>
            <a:endParaRPr lang="en-US" sz="2400" dirty="0">
              <a:solidFill>
                <a:srgbClr val="688A26"/>
              </a:solidFill>
              <a:latin typeface="Roboto Slab" pitchFamily="2" charset="0"/>
              <a:ea typeface="Roboto Slab" pitchFamily="2" charset="0"/>
            </a:endParaRPr>
          </a:p>
          <a:p>
            <a:r>
              <a:rPr lang="en-US" sz="2400" dirty="0">
                <a:solidFill>
                  <a:srgbClr val="688A26"/>
                </a:solidFill>
                <a:latin typeface="Roboto Slab" pitchFamily="2" charset="0"/>
                <a:ea typeface="Roboto Slab" pitchFamily="2" charset="0"/>
                <a:hlinkClick r:id="rId2"/>
              </a:rPr>
              <a:t>https://caterpillarscount.unc.edu/virtualSurvey</a:t>
            </a:r>
            <a:endParaRPr lang="en-US" sz="2400" dirty="0">
              <a:solidFill>
                <a:srgbClr val="688A26"/>
              </a:solidFill>
              <a:latin typeface="Roboto Slab" pitchFamily="2" charset="0"/>
              <a:ea typeface="Roboto Slab" pitchFamily="2" charset="0"/>
            </a:endParaRPr>
          </a:p>
        </p:txBody>
      </p:sp>
      <p:pic>
        <p:nvPicPr>
          <p:cNvPr id="4" name="Picture 3">
            <a:extLst>
              <a:ext uri="{FF2B5EF4-FFF2-40B4-BE49-F238E27FC236}">
                <a16:creationId xmlns:a16="http://schemas.microsoft.com/office/drawing/2014/main" id="{8DC9D91D-5D03-4AB9-BC80-06057EFCF04E}"/>
              </a:ext>
            </a:extLst>
          </p:cNvPr>
          <p:cNvPicPr>
            <a:picLocks noChangeAspect="1"/>
          </p:cNvPicPr>
          <p:nvPr/>
        </p:nvPicPr>
        <p:blipFill>
          <a:blip r:embed="rId3"/>
          <a:stretch>
            <a:fillRect/>
          </a:stretch>
        </p:blipFill>
        <p:spPr>
          <a:xfrm>
            <a:off x="6920564" y="1676045"/>
            <a:ext cx="5090888" cy="3805542"/>
          </a:xfrm>
          <a:prstGeom prst="rect">
            <a:avLst/>
          </a:prstGeom>
        </p:spPr>
      </p:pic>
    </p:spTree>
    <p:extLst>
      <p:ext uri="{BB962C8B-B14F-4D97-AF65-F5344CB8AC3E}">
        <p14:creationId xmlns:p14="http://schemas.microsoft.com/office/powerpoint/2010/main" val="2949443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4ABF8-013A-4850-A864-85038FCD986A}"/>
              </a:ext>
            </a:extLst>
          </p:cNvPr>
          <p:cNvSpPr txBox="1">
            <a:spLocks/>
          </p:cNvSpPr>
          <p:nvPr/>
        </p:nvSpPr>
        <p:spPr>
          <a:xfrm>
            <a:off x="154979" y="-129928"/>
            <a:ext cx="9869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Data Visualization Tools</a:t>
            </a:r>
          </a:p>
        </p:txBody>
      </p:sp>
      <p:sp>
        <p:nvSpPr>
          <p:cNvPr id="5" name="Title 2">
            <a:extLst>
              <a:ext uri="{FF2B5EF4-FFF2-40B4-BE49-F238E27FC236}">
                <a16:creationId xmlns:a16="http://schemas.microsoft.com/office/drawing/2014/main" id="{5AF1D11E-F372-4D57-91A1-9314E3230B76}"/>
              </a:ext>
            </a:extLst>
          </p:cNvPr>
          <p:cNvSpPr>
            <a:spLocks noGrp="1"/>
          </p:cNvSpPr>
          <p:nvPr>
            <p:ph type="title"/>
          </p:nvPr>
        </p:nvSpPr>
        <p:spPr>
          <a:xfrm>
            <a:off x="488661" y="1027641"/>
            <a:ext cx="7329459" cy="747467"/>
          </a:xfrm>
        </p:spPr>
        <p:txBody>
          <a:bodyPr>
            <a:normAutofit fontScale="90000"/>
          </a:bodyPr>
          <a:lstStyle/>
          <a:p>
            <a:r>
              <a:rPr lang="en-US" sz="2400" dirty="0">
                <a:solidFill>
                  <a:srgbClr val="688A26"/>
                </a:solidFill>
                <a:latin typeface="Roboto Slab" pitchFamily="2" charset="0"/>
                <a:ea typeface="Roboto Slab" pitchFamily="2" charset="0"/>
                <a:hlinkClick r:id="rId2"/>
              </a:rPr>
              <a:t>https://caterpillarscount.unc.edu/mapsAndGraphs</a:t>
            </a:r>
            <a:br>
              <a:rPr lang="en-US" sz="2400" dirty="0">
                <a:solidFill>
                  <a:srgbClr val="688A26"/>
                </a:solidFill>
                <a:latin typeface="Roboto Slab" pitchFamily="2" charset="0"/>
                <a:ea typeface="Roboto Slab" pitchFamily="2" charset="0"/>
              </a:rPr>
            </a:br>
            <a:endParaRPr lang="en-US" sz="2400" dirty="0">
              <a:solidFill>
                <a:srgbClr val="688A26"/>
              </a:solidFill>
              <a:latin typeface="Roboto Slab" pitchFamily="2" charset="0"/>
              <a:ea typeface="Roboto Slab" pitchFamily="2" charset="0"/>
            </a:endParaRPr>
          </a:p>
        </p:txBody>
      </p:sp>
      <p:grpSp>
        <p:nvGrpSpPr>
          <p:cNvPr id="6" name="Group 4">
            <a:extLst>
              <a:ext uri="{FF2B5EF4-FFF2-40B4-BE49-F238E27FC236}">
                <a16:creationId xmlns:a16="http://schemas.microsoft.com/office/drawing/2014/main" id="{A8AF4868-3A54-4630-B187-FC4FD7156BEB}"/>
              </a:ext>
            </a:extLst>
          </p:cNvPr>
          <p:cNvGrpSpPr>
            <a:grpSpLocks noChangeAspect="1"/>
          </p:cNvGrpSpPr>
          <p:nvPr/>
        </p:nvGrpSpPr>
        <p:grpSpPr bwMode="auto">
          <a:xfrm>
            <a:off x="7397980" y="121499"/>
            <a:ext cx="4794020" cy="2381377"/>
            <a:chOff x="181" y="988"/>
            <a:chExt cx="5520" cy="2742"/>
          </a:xfrm>
        </p:grpSpPr>
        <p:sp>
          <p:nvSpPr>
            <p:cNvPr id="7" name="AutoShape 3">
              <a:extLst>
                <a:ext uri="{FF2B5EF4-FFF2-40B4-BE49-F238E27FC236}">
                  <a16:creationId xmlns:a16="http://schemas.microsoft.com/office/drawing/2014/main" id="{B1CAEC25-1958-4B68-82CE-9FA746CA8381}"/>
                </a:ext>
              </a:extLst>
            </p:cNvPr>
            <p:cNvSpPr>
              <a:spLocks noChangeAspect="1" noChangeArrowheads="1" noTextEdit="1"/>
            </p:cNvSpPr>
            <p:nvPr/>
          </p:nvSpPr>
          <p:spPr bwMode="auto">
            <a:xfrm>
              <a:off x="181" y="988"/>
              <a:ext cx="5520" cy="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 name="Picture 5">
              <a:extLst>
                <a:ext uri="{FF2B5EF4-FFF2-40B4-BE49-F238E27FC236}">
                  <a16:creationId xmlns:a16="http://schemas.microsoft.com/office/drawing/2014/main" id="{A34D07BD-4CF1-4E97-94D4-22D88A2A4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 y="988"/>
              <a:ext cx="5527" cy="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itle 2">
            <a:extLst>
              <a:ext uri="{FF2B5EF4-FFF2-40B4-BE49-F238E27FC236}">
                <a16:creationId xmlns:a16="http://schemas.microsoft.com/office/drawing/2014/main" id="{528BF4E1-C0B1-4145-8740-0350FC20FFA2}"/>
              </a:ext>
            </a:extLst>
          </p:cNvPr>
          <p:cNvSpPr txBox="1">
            <a:spLocks/>
          </p:cNvSpPr>
          <p:nvPr/>
        </p:nvSpPr>
        <p:spPr>
          <a:xfrm>
            <a:off x="154979" y="4220249"/>
            <a:ext cx="9869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Resources page</a:t>
            </a:r>
          </a:p>
        </p:txBody>
      </p:sp>
      <p:sp>
        <p:nvSpPr>
          <p:cNvPr id="10" name="Title 2">
            <a:extLst>
              <a:ext uri="{FF2B5EF4-FFF2-40B4-BE49-F238E27FC236}">
                <a16:creationId xmlns:a16="http://schemas.microsoft.com/office/drawing/2014/main" id="{B77F3243-EE3A-4BEF-A23E-08F8FBC014FE}"/>
              </a:ext>
            </a:extLst>
          </p:cNvPr>
          <p:cNvSpPr txBox="1">
            <a:spLocks/>
          </p:cNvSpPr>
          <p:nvPr/>
        </p:nvSpPr>
        <p:spPr>
          <a:xfrm>
            <a:off x="488661" y="5403977"/>
            <a:ext cx="7329459" cy="7474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688A26"/>
                </a:solidFill>
                <a:latin typeface="Roboto Slab" pitchFamily="2" charset="0"/>
                <a:ea typeface="Roboto Slab" pitchFamily="2" charset="0"/>
                <a:hlinkClick r:id="rId4"/>
              </a:rPr>
              <a:t>https://caterpillarscount.unc.edu/resources</a:t>
            </a:r>
            <a:endParaRPr lang="en-US" sz="2400" dirty="0">
              <a:solidFill>
                <a:srgbClr val="688A26"/>
              </a:solidFill>
              <a:latin typeface="Roboto Slab" pitchFamily="2" charset="0"/>
              <a:ea typeface="Roboto Slab" pitchFamily="2" charset="0"/>
            </a:endParaRPr>
          </a:p>
          <a:p>
            <a:endParaRPr lang="en-US" sz="2400" dirty="0">
              <a:solidFill>
                <a:srgbClr val="688A26"/>
              </a:solidFill>
              <a:latin typeface="Roboto Slab" pitchFamily="2" charset="0"/>
              <a:ea typeface="Roboto Slab" pitchFamily="2" charset="0"/>
            </a:endParaRPr>
          </a:p>
        </p:txBody>
      </p:sp>
      <p:sp>
        <p:nvSpPr>
          <p:cNvPr id="2" name="Title 2">
            <a:extLst>
              <a:ext uri="{FF2B5EF4-FFF2-40B4-BE49-F238E27FC236}">
                <a16:creationId xmlns:a16="http://schemas.microsoft.com/office/drawing/2014/main" id="{A26C3054-A4A1-A137-694C-98FFD68E8920}"/>
              </a:ext>
            </a:extLst>
          </p:cNvPr>
          <p:cNvSpPr txBox="1">
            <a:spLocks/>
          </p:cNvSpPr>
          <p:nvPr/>
        </p:nvSpPr>
        <p:spPr>
          <a:xfrm>
            <a:off x="154979" y="2069425"/>
            <a:ext cx="9869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User Stats Dashboard</a:t>
            </a:r>
          </a:p>
        </p:txBody>
      </p:sp>
      <p:sp>
        <p:nvSpPr>
          <p:cNvPr id="4" name="Title 2">
            <a:extLst>
              <a:ext uri="{FF2B5EF4-FFF2-40B4-BE49-F238E27FC236}">
                <a16:creationId xmlns:a16="http://schemas.microsoft.com/office/drawing/2014/main" id="{43AE866E-3470-FFC5-0BE5-7C00EEA7C734}"/>
              </a:ext>
            </a:extLst>
          </p:cNvPr>
          <p:cNvSpPr txBox="1">
            <a:spLocks/>
          </p:cNvSpPr>
          <p:nvPr/>
        </p:nvSpPr>
        <p:spPr>
          <a:xfrm>
            <a:off x="556394" y="3240883"/>
            <a:ext cx="7329459" cy="747467"/>
          </a:xfrm>
          <a:prstGeom prst="rect">
            <a:avLst/>
          </a:prstGeom>
        </p:spPr>
        <p:txBody>
          <a:bodyPr vert="horz" lIns="91440" tIns="45720" rIns="91440" bIns="45720" rtlCol="0" anchor="ctr">
            <a:normAutofit fontScale="975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688A26"/>
                </a:solidFill>
                <a:latin typeface="Roboto Slab" pitchFamily="2" charset="0"/>
                <a:ea typeface="Roboto Slab" pitchFamily="2" charset="0"/>
                <a:hlinkClick r:id="rId5"/>
              </a:rPr>
              <a:t>https://caterpillarscount.unc.edu/userDashboard</a:t>
            </a:r>
            <a:endParaRPr lang="en-US" sz="2400" dirty="0">
              <a:solidFill>
                <a:srgbClr val="688A26"/>
              </a:solidFill>
              <a:latin typeface="Roboto Slab" pitchFamily="2" charset="0"/>
              <a:ea typeface="Roboto Slab" pitchFamily="2" charset="0"/>
            </a:endParaRPr>
          </a:p>
        </p:txBody>
      </p:sp>
    </p:spTree>
    <p:extLst>
      <p:ext uri="{BB962C8B-B14F-4D97-AF65-F5344CB8AC3E}">
        <p14:creationId xmlns:p14="http://schemas.microsoft.com/office/powerpoint/2010/main" val="3668855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4ABF8-013A-4850-A864-85038FCD986A}"/>
              </a:ext>
            </a:extLst>
          </p:cNvPr>
          <p:cNvSpPr txBox="1">
            <a:spLocks/>
          </p:cNvSpPr>
          <p:nvPr/>
        </p:nvSpPr>
        <p:spPr>
          <a:xfrm>
            <a:off x="154979" y="-129928"/>
            <a:ext cx="9869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Annual Site Report</a:t>
            </a:r>
          </a:p>
        </p:txBody>
      </p:sp>
      <p:grpSp>
        <p:nvGrpSpPr>
          <p:cNvPr id="12" name="Group 4">
            <a:extLst>
              <a:ext uri="{FF2B5EF4-FFF2-40B4-BE49-F238E27FC236}">
                <a16:creationId xmlns:a16="http://schemas.microsoft.com/office/drawing/2014/main" id="{2F6043FC-A6FB-42A2-878B-8FD861F68C1C}"/>
              </a:ext>
            </a:extLst>
          </p:cNvPr>
          <p:cNvGrpSpPr>
            <a:grpSpLocks noChangeAspect="1"/>
          </p:cNvGrpSpPr>
          <p:nvPr/>
        </p:nvGrpSpPr>
        <p:grpSpPr bwMode="auto">
          <a:xfrm>
            <a:off x="266699" y="932051"/>
            <a:ext cx="4914901" cy="5716165"/>
            <a:chOff x="168" y="753"/>
            <a:chExt cx="2748" cy="3196"/>
          </a:xfrm>
        </p:grpSpPr>
        <p:sp>
          <p:nvSpPr>
            <p:cNvPr id="13" name="AutoShape 3">
              <a:extLst>
                <a:ext uri="{FF2B5EF4-FFF2-40B4-BE49-F238E27FC236}">
                  <a16:creationId xmlns:a16="http://schemas.microsoft.com/office/drawing/2014/main" id="{977CC3B8-7CD8-468B-A431-7AAE129306BB}"/>
                </a:ext>
              </a:extLst>
            </p:cNvPr>
            <p:cNvSpPr>
              <a:spLocks noChangeAspect="1" noChangeArrowheads="1" noTextEdit="1"/>
            </p:cNvSpPr>
            <p:nvPr/>
          </p:nvSpPr>
          <p:spPr bwMode="auto">
            <a:xfrm>
              <a:off x="168" y="753"/>
              <a:ext cx="2748" cy="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a:extLst>
                <a:ext uri="{FF2B5EF4-FFF2-40B4-BE49-F238E27FC236}">
                  <a16:creationId xmlns:a16="http://schemas.microsoft.com/office/drawing/2014/main" id="{962F1357-829C-4912-BEFC-9AB4A5A78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 y="753"/>
              <a:ext cx="2753" cy="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3">
            <a:extLst>
              <a:ext uri="{FF2B5EF4-FFF2-40B4-BE49-F238E27FC236}">
                <a16:creationId xmlns:a16="http://schemas.microsoft.com/office/drawing/2014/main" id="{074E7EA1-A9AF-84BF-CE63-DB4606A5816A}"/>
              </a:ext>
            </a:extLst>
          </p:cNvPr>
          <p:cNvPicPr>
            <a:picLocks noChangeAspect="1"/>
          </p:cNvPicPr>
          <p:nvPr/>
        </p:nvPicPr>
        <p:blipFill>
          <a:blip r:embed="rId3"/>
          <a:srcRect l="32957" t="26282" r="33582" b="7436"/>
          <a:stretch/>
        </p:blipFill>
        <p:spPr>
          <a:xfrm>
            <a:off x="257174" y="923107"/>
            <a:ext cx="5138200" cy="5725107"/>
          </a:xfrm>
          <a:prstGeom prst="rect">
            <a:avLst/>
          </a:prstGeom>
        </p:spPr>
      </p:pic>
    </p:spTree>
    <p:extLst>
      <p:ext uri="{BB962C8B-B14F-4D97-AF65-F5344CB8AC3E}">
        <p14:creationId xmlns:p14="http://schemas.microsoft.com/office/powerpoint/2010/main" val="3606757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9B880-1DA5-1509-A552-75A8248DBD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9C9BDB-8A1F-51A3-4BAF-686318B98706}"/>
              </a:ext>
            </a:extLst>
          </p:cNvPr>
          <p:cNvSpPr txBox="1">
            <a:spLocks/>
          </p:cNvSpPr>
          <p:nvPr/>
        </p:nvSpPr>
        <p:spPr>
          <a:xfrm>
            <a:off x="154979" y="-129928"/>
            <a:ext cx="9869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Annual Site Report</a:t>
            </a:r>
          </a:p>
        </p:txBody>
      </p:sp>
      <p:grpSp>
        <p:nvGrpSpPr>
          <p:cNvPr id="12" name="Group 4">
            <a:extLst>
              <a:ext uri="{FF2B5EF4-FFF2-40B4-BE49-F238E27FC236}">
                <a16:creationId xmlns:a16="http://schemas.microsoft.com/office/drawing/2014/main" id="{81928E7A-F2C9-1AEC-63A2-E40D8B6168D0}"/>
              </a:ext>
            </a:extLst>
          </p:cNvPr>
          <p:cNvGrpSpPr>
            <a:grpSpLocks noChangeAspect="1"/>
          </p:cNvGrpSpPr>
          <p:nvPr/>
        </p:nvGrpSpPr>
        <p:grpSpPr bwMode="auto">
          <a:xfrm>
            <a:off x="266699" y="932051"/>
            <a:ext cx="4914901" cy="5716165"/>
            <a:chOff x="168" y="753"/>
            <a:chExt cx="2748" cy="3196"/>
          </a:xfrm>
        </p:grpSpPr>
        <p:sp>
          <p:nvSpPr>
            <p:cNvPr id="13" name="AutoShape 3">
              <a:extLst>
                <a:ext uri="{FF2B5EF4-FFF2-40B4-BE49-F238E27FC236}">
                  <a16:creationId xmlns:a16="http://schemas.microsoft.com/office/drawing/2014/main" id="{E2377A85-C9E1-43A3-6D02-26BEE18E2C86}"/>
                </a:ext>
              </a:extLst>
            </p:cNvPr>
            <p:cNvSpPr>
              <a:spLocks noChangeAspect="1" noChangeArrowheads="1" noTextEdit="1"/>
            </p:cNvSpPr>
            <p:nvPr/>
          </p:nvSpPr>
          <p:spPr bwMode="auto">
            <a:xfrm>
              <a:off x="168" y="753"/>
              <a:ext cx="2748" cy="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a:extLst>
                <a:ext uri="{FF2B5EF4-FFF2-40B4-BE49-F238E27FC236}">
                  <a16:creationId xmlns:a16="http://schemas.microsoft.com/office/drawing/2014/main" id="{F1A6B90F-0935-C1F5-F352-D4FDEC52A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 y="753"/>
              <a:ext cx="2753" cy="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a:extLst>
              <a:ext uri="{FF2B5EF4-FFF2-40B4-BE49-F238E27FC236}">
                <a16:creationId xmlns:a16="http://schemas.microsoft.com/office/drawing/2014/main" id="{79330200-AC29-78F3-DF1F-34DA458073C7}"/>
              </a:ext>
            </a:extLst>
          </p:cNvPr>
          <p:cNvGrpSpPr>
            <a:grpSpLocks noChangeAspect="1"/>
          </p:cNvGrpSpPr>
          <p:nvPr/>
        </p:nvGrpSpPr>
        <p:grpSpPr bwMode="auto">
          <a:xfrm>
            <a:off x="6505575" y="157163"/>
            <a:ext cx="4940300" cy="3211512"/>
            <a:chOff x="4098" y="99"/>
            <a:chExt cx="3112" cy="2023"/>
          </a:xfrm>
        </p:grpSpPr>
        <p:sp>
          <p:nvSpPr>
            <p:cNvPr id="15" name="AutoShape 3">
              <a:extLst>
                <a:ext uri="{FF2B5EF4-FFF2-40B4-BE49-F238E27FC236}">
                  <a16:creationId xmlns:a16="http://schemas.microsoft.com/office/drawing/2014/main" id="{84EEEBCA-F49B-3BC3-7599-18D52EE6DB12}"/>
                </a:ext>
              </a:extLst>
            </p:cNvPr>
            <p:cNvSpPr>
              <a:spLocks noChangeAspect="1" noChangeArrowheads="1" noTextEdit="1"/>
            </p:cNvSpPr>
            <p:nvPr/>
          </p:nvSpPr>
          <p:spPr bwMode="auto">
            <a:xfrm>
              <a:off x="4098" y="99"/>
              <a:ext cx="3112" cy="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8" name="Picture 5">
              <a:extLst>
                <a:ext uri="{FF2B5EF4-FFF2-40B4-BE49-F238E27FC236}">
                  <a16:creationId xmlns:a16="http://schemas.microsoft.com/office/drawing/2014/main" id="{5747347B-341F-421D-2668-EE94D8BC8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 y="99"/>
              <a:ext cx="3118"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3">
            <a:extLst>
              <a:ext uri="{FF2B5EF4-FFF2-40B4-BE49-F238E27FC236}">
                <a16:creationId xmlns:a16="http://schemas.microsoft.com/office/drawing/2014/main" id="{925AEA74-F8CA-F3F5-0E3E-B24CFB2D412E}"/>
              </a:ext>
            </a:extLst>
          </p:cNvPr>
          <p:cNvPicPr>
            <a:picLocks noChangeAspect="1"/>
          </p:cNvPicPr>
          <p:nvPr/>
        </p:nvPicPr>
        <p:blipFill>
          <a:blip r:embed="rId4"/>
          <a:srcRect l="32957" t="26282" r="33582" b="7436"/>
          <a:stretch/>
        </p:blipFill>
        <p:spPr>
          <a:xfrm>
            <a:off x="257174" y="923107"/>
            <a:ext cx="5138200" cy="5725107"/>
          </a:xfrm>
          <a:prstGeom prst="rect">
            <a:avLst/>
          </a:prstGeom>
        </p:spPr>
      </p:pic>
    </p:spTree>
    <p:extLst>
      <p:ext uri="{BB962C8B-B14F-4D97-AF65-F5344CB8AC3E}">
        <p14:creationId xmlns:p14="http://schemas.microsoft.com/office/powerpoint/2010/main" val="824661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22C31-082D-884B-CA00-77DEA43E75E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A499CF4-B279-C6BA-B7FF-0C68175A0E16}"/>
              </a:ext>
            </a:extLst>
          </p:cNvPr>
          <p:cNvPicPr>
            <a:picLocks noChangeAspect="1"/>
          </p:cNvPicPr>
          <p:nvPr/>
        </p:nvPicPr>
        <p:blipFill>
          <a:blip r:embed="rId2"/>
          <a:srcRect l="32597" t="58974" r="33581" b="3059"/>
          <a:stretch/>
        </p:blipFill>
        <p:spPr>
          <a:xfrm>
            <a:off x="6509929" y="3631932"/>
            <a:ext cx="4965947" cy="3135638"/>
          </a:xfrm>
          <a:prstGeom prst="rect">
            <a:avLst/>
          </a:prstGeom>
        </p:spPr>
      </p:pic>
      <p:sp>
        <p:nvSpPr>
          <p:cNvPr id="3" name="Title 2">
            <a:extLst>
              <a:ext uri="{FF2B5EF4-FFF2-40B4-BE49-F238E27FC236}">
                <a16:creationId xmlns:a16="http://schemas.microsoft.com/office/drawing/2014/main" id="{04AA79F5-91E4-FC4E-1F8E-841D8AB1006C}"/>
              </a:ext>
            </a:extLst>
          </p:cNvPr>
          <p:cNvSpPr txBox="1">
            <a:spLocks/>
          </p:cNvSpPr>
          <p:nvPr/>
        </p:nvSpPr>
        <p:spPr>
          <a:xfrm>
            <a:off x="154979" y="-129928"/>
            <a:ext cx="9869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Annual Site Report</a:t>
            </a:r>
          </a:p>
        </p:txBody>
      </p:sp>
      <p:grpSp>
        <p:nvGrpSpPr>
          <p:cNvPr id="12" name="Group 4">
            <a:extLst>
              <a:ext uri="{FF2B5EF4-FFF2-40B4-BE49-F238E27FC236}">
                <a16:creationId xmlns:a16="http://schemas.microsoft.com/office/drawing/2014/main" id="{021194C2-325E-081F-AD4B-28A05002850B}"/>
              </a:ext>
            </a:extLst>
          </p:cNvPr>
          <p:cNvGrpSpPr>
            <a:grpSpLocks noChangeAspect="1"/>
          </p:cNvGrpSpPr>
          <p:nvPr/>
        </p:nvGrpSpPr>
        <p:grpSpPr bwMode="auto">
          <a:xfrm>
            <a:off x="266699" y="932051"/>
            <a:ext cx="4914901" cy="5716165"/>
            <a:chOff x="168" y="753"/>
            <a:chExt cx="2748" cy="3196"/>
          </a:xfrm>
        </p:grpSpPr>
        <p:sp>
          <p:nvSpPr>
            <p:cNvPr id="13" name="AutoShape 3">
              <a:extLst>
                <a:ext uri="{FF2B5EF4-FFF2-40B4-BE49-F238E27FC236}">
                  <a16:creationId xmlns:a16="http://schemas.microsoft.com/office/drawing/2014/main" id="{60581898-5D17-C425-93DE-E1ABA05512E1}"/>
                </a:ext>
              </a:extLst>
            </p:cNvPr>
            <p:cNvSpPr>
              <a:spLocks noChangeAspect="1" noChangeArrowheads="1" noTextEdit="1"/>
            </p:cNvSpPr>
            <p:nvPr/>
          </p:nvSpPr>
          <p:spPr bwMode="auto">
            <a:xfrm>
              <a:off x="168" y="753"/>
              <a:ext cx="2748" cy="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a:extLst>
                <a:ext uri="{FF2B5EF4-FFF2-40B4-BE49-F238E27FC236}">
                  <a16:creationId xmlns:a16="http://schemas.microsoft.com/office/drawing/2014/main" id="{9B977C36-01F2-1B49-46F2-0B08EE794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 y="753"/>
              <a:ext cx="2753" cy="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a:extLst>
              <a:ext uri="{FF2B5EF4-FFF2-40B4-BE49-F238E27FC236}">
                <a16:creationId xmlns:a16="http://schemas.microsoft.com/office/drawing/2014/main" id="{490545A4-1CFF-68CC-02BD-0078B55EA454}"/>
              </a:ext>
            </a:extLst>
          </p:cNvPr>
          <p:cNvGrpSpPr>
            <a:grpSpLocks noChangeAspect="1"/>
          </p:cNvGrpSpPr>
          <p:nvPr/>
        </p:nvGrpSpPr>
        <p:grpSpPr bwMode="auto">
          <a:xfrm>
            <a:off x="6505575" y="157163"/>
            <a:ext cx="4940300" cy="3211512"/>
            <a:chOff x="4098" y="99"/>
            <a:chExt cx="3112" cy="2023"/>
          </a:xfrm>
        </p:grpSpPr>
        <p:sp>
          <p:nvSpPr>
            <p:cNvPr id="15" name="AutoShape 3">
              <a:extLst>
                <a:ext uri="{FF2B5EF4-FFF2-40B4-BE49-F238E27FC236}">
                  <a16:creationId xmlns:a16="http://schemas.microsoft.com/office/drawing/2014/main" id="{105FD512-6FC8-28E7-CE3F-1721AC4215F4}"/>
                </a:ext>
              </a:extLst>
            </p:cNvPr>
            <p:cNvSpPr>
              <a:spLocks noChangeAspect="1" noChangeArrowheads="1" noTextEdit="1"/>
            </p:cNvSpPr>
            <p:nvPr/>
          </p:nvSpPr>
          <p:spPr bwMode="auto">
            <a:xfrm>
              <a:off x="4098" y="99"/>
              <a:ext cx="3112" cy="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8" name="Picture 5">
              <a:extLst>
                <a:ext uri="{FF2B5EF4-FFF2-40B4-BE49-F238E27FC236}">
                  <a16:creationId xmlns:a16="http://schemas.microsoft.com/office/drawing/2014/main" id="{825DB23C-34DE-8EA6-897E-95A86CF29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8" y="99"/>
              <a:ext cx="3118"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3">
            <a:extLst>
              <a:ext uri="{FF2B5EF4-FFF2-40B4-BE49-F238E27FC236}">
                <a16:creationId xmlns:a16="http://schemas.microsoft.com/office/drawing/2014/main" id="{5F196631-BAA7-03E0-F07A-1E82DFAC6270}"/>
              </a:ext>
            </a:extLst>
          </p:cNvPr>
          <p:cNvPicPr>
            <a:picLocks noChangeAspect="1"/>
          </p:cNvPicPr>
          <p:nvPr/>
        </p:nvPicPr>
        <p:blipFill>
          <a:blip r:embed="rId5"/>
          <a:srcRect l="32957" t="26282" r="33582" b="7436"/>
          <a:stretch/>
        </p:blipFill>
        <p:spPr>
          <a:xfrm>
            <a:off x="257174" y="923107"/>
            <a:ext cx="5138200" cy="5725107"/>
          </a:xfrm>
          <a:prstGeom prst="rect">
            <a:avLst/>
          </a:prstGeom>
        </p:spPr>
      </p:pic>
    </p:spTree>
    <p:extLst>
      <p:ext uri="{BB962C8B-B14F-4D97-AF65-F5344CB8AC3E}">
        <p14:creationId xmlns:p14="http://schemas.microsoft.com/office/powerpoint/2010/main" val="219226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69719" y="2797392"/>
            <a:ext cx="4205279" cy="3732595"/>
          </a:xfrm>
          <a:prstGeom prst="rect">
            <a:avLst/>
          </a:prstGeom>
        </p:spPr>
      </p:pic>
      <p:pic>
        <p:nvPicPr>
          <p:cNvPr id="2052" name="Picture 4" descr="https://static01.nyt.com/images/2018/11/30/magazine/30a3conversation/02mag-insects-image1-articleLarge-v3.jpg?quality=75&amp;auto=webp&amp;disable=upscale">
            <a:extLst>
              <a:ext uri="{FF2B5EF4-FFF2-40B4-BE49-F238E27FC236}">
                <a16:creationId xmlns:a16="http://schemas.microsoft.com/office/drawing/2014/main" id="{5181E0BB-2EE5-4B1C-AEA0-6210567AD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069482" y="2650931"/>
            <a:ext cx="3333751" cy="40614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6057900" y="671529"/>
            <a:ext cx="4444688" cy="1791055"/>
          </a:xfrm>
          <a:prstGeom prst="rect">
            <a:avLst/>
          </a:prstGeom>
        </p:spPr>
      </p:pic>
      <p:pic>
        <p:nvPicPr>
          <p:cNvPr id="7" name="Picture 6"/>
          <p:cNvPicPr>
            <a:picLocks noChangeAspect="1"/>
          </p:cNvPicPr>
          <p:nvPr/>
        </p:nvPicPr>
        <p:blipFill>
          <a:blip r:embed="rId5"/>
          <a:stretch>
            <a:fillRect/>
          </a:stretch>
        </p:blipFill>
        <p:spPr>
          <a:xfrm>
            <a:off x="6138834" y="38986"/>
            <a:ext cx="4226543" cy="484173"/>
          </a:xfrm>
          <a:prstGeom prst="rect">
            <a:avLst/>
          </a:prstGeom>
        </p:spPr>
      </p:pic>
      <p:sp>
        <p:nvSpPr>
          <p:cNvPr id="6" name="TextBox 5"/>
          <p:cNvSpPr txBox="1"/>
          <p:nvPr/>
        </p:nvSpPr>
        <p:spPr>
          <a:xfrm>
            <a:off x="7876701" y="441495"/>
            <a:ext cx="886781" cy="246221"/>
          </a:xfrm>
          <a:prstGeom prst="rect">
            <a:avLst/>
          </a:prstGeom>
          <a:noFill/>
        </p:spPr>
        <p:txBody>
          <a:bodyPr wrap="none" rtlCol="0">
            <a:spAutoFit/>
          </a:bodyPr>
          <a:lstStyle/>
          <a:p>
            <a:r>
              <a:rPr lang="en-US" sz="1000" dirty="0">
                <a:solidFill>
                  <a:prstClr val="black"/>
                </a:solidFill>
                <a:latin typeface="Times New Roman" panose="02020603050405020304" pitchFamily="18" charset="0"/>
                <a:cs typeface="Times New Roman" panose="02020603050405020304" pitchFamily="18" charset="0"/>
              </a:rPr>
              <a:t>Nov 27, 2018</a:t>
            </a:r>
          </a:p>
        </p:txBody>
      </p:sp>
      <p:sp>
        <p:nvSpPr>
          <p:cNvPr id="35" name="TextBox 34"/>
          <p:cNvSpPr txBox="1"/>
          <p:nvPr/>
        </p:nvSpPr>
        <p:spPr>
          <a:xfrm>
            <a:off x="7195467" y="6498576"/>
            <a:ext cx="2748060" cy="307777"/>
          </a:xfrm>
          <a:prstGeom prst="rect">
            <a:avLst/>
          </a:prstGeom>
          <a:noFill/>
        </p:spPr>
        <p:txBody>
          <a:bodyPr wrap="none" rtlCol="0">
            <a:spAutoFit/>
          </a:bodyPr>
          <a:lstStyle/>
          <a:p>
            <a:r>
              <a:rPr lang="en-US" sz="1400" dirty="0" err="1">
                <a:solidFill>
                  <a:prstClr val="black"/>
                </a:solidFill>
                <a:latin typeface="Segoe UI Semilight" panose="020B0402040204020203" pitchFamily="34" charset="0"/>
                <a:cs typeface="Segoe UI Semilight" panose="020B0402040204020203" pitchFamily="34" charset="0"/>
              </a:rPr>
              <a:t>Dirzo</a:t>
            </a:r>
            <a:r>
              <a:rPr lang="en-US" sz="1400" dirty="0">
                <a:solidFill>
                  <a:prstClr val="black"/>
                </a:solidFill>
                <a:latin typeface="Segoe UI Semilight" panose="020B0402040204020203" pitchFamily="34" charset="0"/>
                <a:cs typeface="Segoe UI Semilight" panose="020B0402040204020203" pitchFamily="34" charset="0"/>
              </a:rPr>
              <a:t> et al. 2014, </a:t>
            </a:r>
            <a:r>
              <a:rPr lang="en-US" sz="1400" i="1" dirty="0">
                <a:solidFill>
                  <a:prstClr val="black"/>
                </a:solidFill>
                <a:latin typeface="Segoe UI Semilight" panose="020B0402040204020203" pitchFamily="34" charset="0"/>
                <a:cs typeface="Segoe UI Semilight" panose="020B0402040204020203" pitchFamily="34" charset="0"/>
              </a:rPr>
              <a:t>Science</a:t>
            </a:r>
            <a:r>
              <a:rPr lang="en-US" sz="1400" dirty="0">
                <a:solidFill>
                  <a:prstClr val="black"/>
                </a:solidFill>
                <a:latin typeface="Segoe UI Semilight" panose="020B0402040204020203" pitchFamily="34" charset="0"/>
                <a:cs typeface="Segoe UI Semilight" panose="020B0402040204020203" pitchFamily="34" charset="0"/>
              </a:rPr>
              <a:t> 345: 401</a:t>
            </a:r>
          </a:p>
        </p:txBody>
      </p:sp>
      <p:pic>
        <p:nvPicPr>
          <p:cNvPr id="1026" name="Picture 2" descr="Image result for deforestation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2827" y="510279"/>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lobal warming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77681" y="488091"/>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8"/>
          <a:stretch>
            <a:fillRect/>
          </a:stretch>
        </p:blipFill>
        <p:spPr>
          <a:xfrm>
            <a:off x="3077649" y="488091"/>
            <a:ext cx="1580827" cy="1554480"/>
          </a:xfrm>
          <a:prstGeom prst="rect">
            <a:avLst/>
          </a:prstGeom>
        </p:spPr>
      </p:pic>
    </p:spTree>
    <p:extLst>
      <p:ext uri="{BB962C8B-B14F-4D97-AF65-F5344CB8AC3E}">
        <p14:creationId xmlns:p14="http://schemas.microsoft.com/office/powerpoint/2010/main" val="2113973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787E-4DA4-4AF9-5618-E14C310561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16576-2492-7BDF-CDA3-5FDB8C7CB96E}"/>
              </a:ext>
            </a:extLst>
          </p:cNvPr>
          <p:cNvSpPr txBox="1">
            <a:spLocks/>
          </p:cNvSpPr>
          <p:nvPr/>
        </p:nvSpPr>
        <p:spPr>
          <a:xfrm>
            <a:off x="154979" y="-129928"/>
            <a:ext cx="98691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88A26"/>
                </a:solidFill>
                <a:latin typeface="Roboto Slab" pitchFamily="2" charset="0"/>
                <a:ea typeface="Roboto Slab" pitchFamily="2" charset="0"/>
              </a:rPr>
              <a:t>Annual Site Report</a:t>
            </a:r>
          </a:p>
        </p:txBody>
      </p:sp>
      <p:grpSp>
        <p:nvGrpSpPr>
          <p:cNvPr id="12" name="Group 4">
            <a:extLst>
              <a:ext uri="{FF2B5EF4-FFF2-40B4-BE49-F238E27FC236}">
                <a16:creationId xmlns:a16="http://schemas.microsoft.com/office/drawing/2014/main" id="{AAF55C9F-71E6-BC90-0705-CD91759B173F}"/>
              </a:ext>
            </a:extLst>
          </p:cNvPr>
          <p:cNvGrpSpPr>
            <a:grpSpLocks noChangeAspect="1"/>
          </p:cNvGrpSpPr>
          <p:nvPr/>
        </p:nvGrpSpPr>
        <p:grpSpPr bwMode="auto">
          <a:xfrm>
            <a:off x="266699" y="932051"/>
            <a:ext cx="4914901" cy="5716165"/>
            <a:chOff x="168" y="753"/>
            <a:chExt cx="2748" cy="3196"/>
          </a:xfrm>
        </p:grpSpPr>
        <p:sp>
          <p:nvSpPr>
            <p:cNvPr id="13" name="AutoShape 3">
              <a:extLst>
                <a:ext uri="{FF2B5EF4-FFF2-40B4-BE49-F238E27FC236}">
                  <a16:creationId xmlns:a16="http://schemas.microsoft.com/office/drawing/2014/main" id="{7F36CE49-7247-545E-622D-AEB259B8266F}"/>
                </a:ext>
              </a:extLst>
            </p:cNvPr>
            <p:cNvSpPr>
              <a:spLocks noChangeAspect="1" noChangeArrowheads="1" noTextEdit="1"/>
            </p:cNvSpPr>
            <p:nvPr/>
          </p:nvSpPr>
          <p:spPr bwMode="auto">
            <a:xfrm>
              <a:off x="168" y="753"/>
              <a:ext cx="2748" cy="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a:extLst>
                <a:ext uri="{FF2B5EF4-FFF2-40B4-BE49-F238E27FC236}">
                  <a16:creationId xmlns:a16="http://schemas.microsoft.com/office/drawing/2014/main" id="{3E47294B-8C70-2A36-4B7C-EB7273F64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 y="753"/>
              <a:ext cx="2753" cy="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3">
            <a:extLst>
              <a:ext uri="{FF2B5EF4-FFF2-40B4-BE49-F238E27FC236}">
                <a16:creationId xmlns:a16="http://schemas.microsoft.com/office/drawing/2014/main" id="{974B9CF9-925A-1ABE-02A3-D250D5D9063A}"/>
              </a:ext>
            </a:extLst>
          </p:cNvPr>
          <p:cNvPicPr>
            <a:picLocks noChangeAspect="1"/>
          </p:cNvPicPr>
          <p:nvPr/>
        </p:nvPicPr>
        <p:blipFill>
          <a:blip r:embed="rId3"/>
          <a:srcRect l="32957" t="26282" r="33582" b="7436"/>
          <a:stretch/>
        </p:blipFill>
        <p:spPr>
          <a:xfrm>
            <a:off x="257174" y="923107"/>
            <a:ext cx="5138200" cy="5725107"/>
          </a:xfrm>
          <a:prstGeom prst="rect">
            <a:avLst/>
          </a:prstGeom>
        </p:spPr>
      </p:pic>
      <p:pic>
        <p:nvPicPr>
          <p:cNvPr id="5" name="Picture 4">
            <a:extLst>
              <a:ext uri="{FF2B5EF4-FFF2-40B4-BE49-F238E27FC236}">
                <a16:creationId xmlns:a16="http://schemas.microsoft.com/office/drawing/2014/main" id="{C311E2BA-9240-BDF0-44AD-698FCCBC2D0C}"/>
              </a:ext>
            </a:extLst>
          </p:cNvPr>
          <p:cNvPicPr>
            <a:picLocks noChangeAspect="1"/>
          </p:cNvPicPr>
          <p:nvPr/>
        </p:nvPicPr>
        <p:blipFill>
          <a:blip r:embed="rId4"/>
          <a:srcRect l="32813" t="18591" r="33582" b="18076"/>
          <a:stretch/>
        </p:blipFill>
        <p:spPr>
          <a:xfrm>
            <a:off x="6188492" y="376755"/>
            <a:ext cx="5756007" cy="6101862"/>
          </a:xfrm>
          <a:prstGeom prst="rect">
            <a:avLst/>
          </a:prstGeom>
        </p:spPr>
      </p:pic>
    </p:spTree>
    <p:extLst>
      <p:ext uri="{BB962C8B-B14F-4D97-AF65-F5344CB8AC3E}">
        <p14:creationId xmlns:p14="http://schemas.microsoft.com/office/powerpoint/2010/main" val="495207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5874"/>
          <a:stretch/>
        </p:blipFill>
        <p:spPr>
          <a:xfrm>
            <a:off x="0" y="21024"/>
            <a:ext cx="12192000" cy="6836979"/>
          </a:xfrm>
          <a:prstGeom prst="rect">
            <a:avLst/>
          </a:prstGeom>
        </p:spPr>
      </p:pic>
      <p:sp>
        <p:nvSpPr>
          <p:cNvPr id="4" name="Title 3"/>
          <p:cNvSpPr>
            <a:spLocks noGrp="1"/>
          </p:cNvSpPr>
          <p:nvPr>
            <p:ph type="title"/>
          </p:nvPr>
        </p:nvSpPr>
        <p:spPr>
          <a:xfrm>
            <a:off x="357352" y="1709740"/>
            <a:ext cx="10990099" cy="2852737"/>
          </a:xfrm>
        </p:spPr>
        <p:txBody>
          <a:bodyPr>
            <a:normAutofit/>
          </a:bodyPr>
          <a:lstStyle/>
          <a:p>
            <a:r>
              <a:rPr lang="en-US" sz="11500">
                <a:solidFill>
                  <a:schemeClr val="bg1"/>
                </a:solidFill>
                <a:latin typeface="Kaushan Script" panose="03060602040705080205" pitchFamily="66" charset="0"/>
              </a:rPr>
              <a:t>Join Us! </a:t>
            </a:r>
            <a:endParaRPr lang="en-US" sz="11500" dirty="0">
              <a:solidFill>
                <a:schemeClr val="bg1"/>
              </a:solidFill>
              <a:latin typeface="Kaushan Script" panose="03060602040705080205" pitchFamily="66" charset="0"/>
            </a:endParaRPr>
          </a:p>
        </p:txBody>
      </p:sp>
      <p:sp>
        <p:nvSpPr>
          <p:cNvPr id="5" name="Text Placeholder 4"/>
          <p:cNvSpPr>
            <a:spLocks noGrp="1"/>
          </p:cNvSpPr>
          <p:nvPr>
            <p:ph type="body" idx="1"/>
          </p:nvPr>
        </p:nvSpPr>
        <p:spPr>
          <a:xfrm>
            <a:off x="383629" y="4558284"/>
            <a:ext cx="11424745" cy="1444517"/>
          </a:xfrm>
        </p:spPr>
        <p:txBody>
          <a:bodyPr>
            <a:noAutofit/>
          </a:bodyPr>
          <a:lstStyle/>
          <a:p>
            <a:pPr>
              <a:lnSpc>
                <a:spcPct val="100000"/>
              </a:lnSpc>
            </a:pPr>
            <a:r>
              <a:rPr lang="en-US" sz="3200" b="1" dirty="0">
                <a:solidFill>
                  <a:schemeClr val="bg1"/>
                </a:solidFill>
                <a:latin typeface="Montserrat SemiBold" panose="00000700000000000000" pitchFamily="50" charset="0"/>
              </a:rPr>
              <a:t>Sign up at caterpillarscount.unc.edu</a:t>
            </a:r>
          </a:p>
          <a:p>
            <a:pPr>
              <a:lnSpc>
                <a:spcPct val="100000"/>
              </a:lnSpc>
              <a:spcBef>
                <a:spcPts val="600"/>
              </a:spcBef>
            </a:pPr>
            <a:endParaRPr lang="en-US" b="1" dirty="0">
              <a:solidFill>
                <a:schemeClr val="bg1"/>
              </a:solidFill>
              <a:latin typeface="Montserrat SemiBold" panose="00000700000000000000" pitchFamily="50" charset="0"/>
            </a:endParaRPr>
          </a:p>
          <a:p>
            <a:pPr>
              <a:lnSpc>
                <a:spcPct val="100000"/>
              </a:lnSpc>
              <a:spcBef>
                <a:spcPts val="600"/>
              </a:spcBef>
            </a:pPr>
            <a:r>
              <a:rPr lang="en-US" b="1" dirty="0">
                <a:solidFill>
                  <a:schemeClr val="bg1"/>
                </a:solidFill>
                <a:latin typeface="Montserrat SemiBold" panose="00000700000000000000" pitchFamily="50" charset="0"/>
              </a:rPr>
              <a:t>Questions? </a:t>
            </a:r>
          </a:p>
          <a:p>
            <a:pPr>
              <a:lnSpc>
                <a:spcPct val="100000"/>
              </a:lnSpc>
              <a:spcBef>
                <a:spcPts val="600"/>
              </a:spcBef>
            </a:pPr>
            <a:r>
              <a:rPr lang="en-US" b="1" dirty="0">
                <a:solidFill>
                  <a:schemeClr val="bg1"/>
                </a:solidFill>
                <a:latin typeface="Montserrat SemiBold" panose="00000700000000000000" pitchFamily="50" charset="0"/>
              </a:rPr>
              <a:t>Email caterpillarscount@gmail.com</a:t>
            </a:r>
          </a:p>
        </p:txBody>
      </p:sp>
      <p:sp>
        <p:nvSpPr>
          <p:cNvPr id="6" name="Rectangle 5"/>
          <p:cNvSpPr/>
          <p:nvPr/>
        </p:nvSpPr>
        <p:spPr>
          <a:xfrm>
            <a:off x="5852400" y="5709077"/>
            <a:ext cx="6096000" cy="738664"/>
          </a:xfrm>
          <a:prstGeom prst="rect">
            <a:avLst/>
          </a:prstGeom>
        </p:spPr>
        <p:txBody>
          <a:bodyPr>
            <a:spAutoFit/>
          </a:bodyPr>
          <a:lstStyle/>
          <a:p>
            <a:pPr algn="r">
              <a:lnSpc>
                <a:spcPct val="100000"/>
              </a:lnSpc>
            </a:pPr>
            <a:r>
              <a:rPr lang="en-US" sz="2400" dirty="0">
                <a:solidFill>
                  <a:schemeClr val="bg1"/>
                </a:solidFill>
                <a:latin typeface="Montserrat Light" panose="00000400000000000000" pitchFamily="50" charset="0"/>
              </a:rPr>
              <a:t>Dr. Allen Hurlbert, Project Leader</a:t>
            </a:r>
          </a:p>
          <a:p>
            <a:pPr algn="r"/>
            <a:r>
              <a:rPr lang="en-US" dirty="0">
                <a:solidFill>
                  <a:schemeClr val="bg1"/>
                </a:solidFill>
                <a:latin typeface="Montserrat Light" panose="00000400000000000000" pitchFamily="50" charset="0"/>
              </a:rPr>
              <a:t>Funded by the National Science Foundation</a:t>
            </a:r>
          </a:p>
        </p:txBody>
      </p:sp>
    </p:spTree>
    <p:extLst>
      <p:ext uri="{BB962C8B-B14F-4D97-AF65-F5344CB8AC3E}">
        <p14:creationId xmlns:p14="http://schemas.microsoft.com/office/powerpoint/2010/main" val="3961796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22">
            <a:extLst>
              <a:ext uri="{FF2B5EF4-FFF2-40B4-BE49-F238E27FC236}">
                <a16:creationId xmlns:a16="http://schemas.microsoft.com/office/drawing/2014/main" id="{A09DB135-F572-45FD-9D9B-67B6D40822F1}"/>
              </a:ext>
            </a:extLst>
          </p:cNvPr>
          <p:cNvSpPr/>
          <p:nvPr/>
        </p:nvSpPr>
        <p:spPr>
          <a:xfrm>
            <a:off x="4422803" y="3228865"/>
            <a:ext cx="381000" cy="457200"/>
          </a:xfrm>
          <a:prstGeom prst="rightArrow">
            <a:avLst/>
          </a:prstGeom>
          <a:solidFill>
            <a:schemeClr val="accent5">
              <a:lumMod val="75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9" name="Right Arrow 23">
            <a:extLst>
              <a:ext uri="{FF2B5EF4-FFF2-40B4-BE49-F238E27FC236}">
                <a16:creationId xmlns:a16="http://schemas.microsoft.com/office/drawing/2014/main" id="{7E8D9FDC-8115-4625-8A86-0CBD2EBEC4B5}"/>
              </a:ext>
            </a:extLst>
          </p:cNvPr>
          <p:cNvSpPr/>
          <p:nvPr/>
        </p:nvSpPr>
        <p:spPr>
          <a:xfrm>
            <a:off x="7410843" y="3228865"/>
            <a:ext cx="381000" cy="457200"/>
          </a:xfrm>
          <a:prstGeom prst="rightArrow">
            <a:avLst/>
          </a:prstGeom>
          <a:solidFill>
            <a:schemeClr val="accent5">
              <a:lumMod val="75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pic>
        <p:nvPicPr>
          <p:cNvPr id="10" name="Picture 9" descr="http://www.danimouser.com/photography/wp-content/uploads/2011/05/101.jpg">
            <a:extLst>
              <a:ext uri="{FF2B5EF4-FFF2-40B4-BE49-F238E27FC236}">
                <a16:creationId xmlns:a16="http://schemas.microsoft.com/office/drawing/2014/main" id="{3331B824-86F9-40B1-9DF5-5BACB5C5F5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8606" y="2665547"/>
            <a:ext cx="2314791" cy="1540532"/>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descr="http://www.statesymbolsusa.org/IMAGES/Vermont/Acer-saccharum-sugar-maple.jpg">
            <a:extLst>
              <a:ext uri="{FF2B5EF4-FFF2-40B4-BE49-F238E27FC236}">
                <a16:creationId xmlns:a16="http://schemas.microsoft.com/office/drawing/2014/main" id="{89B1088F-968E-41DC-878E-73F85FA25FB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47"/>
          <a:stretch/>
        </p:blipFill>
        <p:spPr bwMode="auto">
          <a:xfrm>
            <a:off x="7934706" y="2668400"/>
            <a:ext cx="2314791" cy="1538673"/>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1" descr="http://farm1.staticflickr.com/150/383642098_29e3b6f10a_z.jpg">
            <a:extLst>
              <a:ext uri="{FF2B5EF4-FFF2-40B4-BE49-F238E27FC236}">
                <a16:creationId xmlns:a16="http://schemas.microsoft.com/office/drawing/2014/main" id="{9979BA2B-49CB-4E3E-93CB-81089149BA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2506" y="2650936"/>
            <a:ext cx="2314791" cy="1544401"/>
          </a:xfrm>
          <a:prstGeom prst="ellipse">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51E8828-457C-4484-9A05-B9113B4EFC6C}"/>
              </a:ext>
            </a:extLst>
          </p:cNvPr>
          <p:cNvCxnSpPr/>
          <p:nvPr/>
        </p:nvCxnSpPr>
        <p:spPr>
          <a:xfrm>
            <a:off x="1828800" y="5063517"/>
            <a:ext cx="8458200"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99995925-2996-492E-96A2-84494EC998AA}"/>
              </a:ext>
            </a:extLst>
          </p:cNvPr>
          <p:cNvSpPr txBox="1"/>
          <p:nvPr/>
        </p:nvSpPr>
        <p:spPr>
          <a:xfrm>
            <a:off x="1752600" y="5063521"/>
            <a:ext cx="1193212"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January</a:t>
            </a:r>
          </a:p>
        </p:txBody>
      </p:sp>
      <p:sp>
        <p:nvSpPr>
          <p:cNvPr id="16" name="TextBox 15">
            <a:extLst>
              <a:ext uri="{FF2B5EF4-FFF2-40B4-BE49-F238E27FC236}">
                <a16:creationId xmlns:a16="http://schemas.microsoft.com/office/drawing/2014/main" id="{45BE124D-DADE-44E1-8054-81AA91A08B46}"/>
              </a:ext>
            </a:extLst>
          </p:cNvPr>
          <p:cNvSpPr txBox="1"/>
          <p:nvPr/>
        </p:nvSpPr>
        <p:spPr>
          <a:xfrm>
            <a:off x="9601203" y="5063521"/>
            <a:ext cx="787395"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June</a:t>
            </a:r>
          </a:p>
        </p:txBody>
      </p:sp>
      <p:sp>
        <p:nvSpPr>
          <p:cNvPr id="18" name="TextBox 17">
            <a:extLst>
              <a:ext uri="{FF2B5EF4-FFF2-40B4-BE49-F238E27FC236}">
                <a16:creationId xmlns:a16="http://schemas.microsoft.com/office/drawing/2014/main" id="{1710085E-3492-4051-B9AF-755F01190588}"/>
              </a:ext>
            </a:extLst>
          </p:cNvPr>
          <p:cNvSpPr txBox="1"/>
          <p:nvPr/>
        </p:nvSpPr>
        <p:spPr>
          <a:xfrm>
            <a:off x="6050662" y="5044004"/>
            <a:ext cx="798617"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April</a:t>
            </a:r>
          </a:p>
        </p:txBody>
      </p:sp>
      <p:grpSp>
        <p:nvGrpSpPr>
          <p:cNvPr id="19" name="Group 18">
            <a:extLst>
              <a:ext uri="{FF2B5EF4-FFF2-40B4-BE49-F238E27FC236}">
                <a16:creationId xmlns:a16="http://schemas.microsoft.com/office/drawing/2014/main" id="{E6782C12-DB16-4887-BBFD-04DF3C9CA01C}"/>
              </a:ext>
            </a:extLst>
          </p:cNvPr>
          <p:cNvGrpSpPr/>
          <p:nvPr/>
        </p:nvGrpSpPr>
        <p:grpSpPr>
          <a:xfrm>
            <a:off x="8135526" y="3895466"/>
            <a:ext cx="921815" cy="1133423"/>
            <a:chOff x="6611522" y="2333362"/>
            <a:chExt cx="921815" cy="1133423"/>
          </a:xfrm>
        </p:grpSpPr>
        <p:sp>
          <p:nvSpPr>
            <p:cNvPr id="20" name="Down Arrow 16">
              <a:extLst>
                <a:ext uri="{FF2B5EF4-FFF2-40B4-BE49-F238E27FC236}">
                  <a16:creationId xmlns:a16="http://schemas.microsoft.com/office/drawing/2014/main" id="{6767704E-4B79-4E4F-8A6B-76507EC609A2}"/>
                </a:ext>
              </a:extLst>
            </p:cNvPr>
            <p:cNvSpPr/>
            <p:nvPr/>
          </p:nvSpPr>
          <p:spPr>
            <a:xfrm rot="10800000" flipV="1">
              <a:off x="6958130" y="3238185"/>
              <a:ext cx="228600" cy="22860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1" name="Picture 22" descr="http://static.flickr.com/2238/2148457971_8475d5226d.jpg">
              <a:extLst>
                <a:ext uri="{FF2B5EF4-FFF2-40B4-BE49-F238E27FC236}">
                  <a16:creationId xmlns:a16="http://schemas.microsoft.com/office/drawing/2014/main" id="{EFC29721-2E45-4F8B-911C-A58FBF50A270}"/>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6611522" y="2333362"/>
              <a:ext cx="921815" cy="103161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E6782C12-DB16-4887-BBFD-04DF3C9CA01C}"/>
              </a:ext>
            </a:extLst>
          </p:cNvPr>
          <p:cNvGrpSpPr/>
          <p:nvPr/>
        </p:nvGrpSpPr>
        <p:grpSpPr>
          <a:xfrm>
            <a:off x="8136230" y="3896457"/>
            <a:ext cx="921815" cy="1133423"/>
            <a:chOff x="6611522" y="2333362"/>
            <a:chExt cx="921815" cy="1133423"/>
          </a:xfrm>
        </p:grpSpPr>
        <p:sp>
          <p:nvSpPr>
            <p:cNvPr id="33" name="Down Arrow 16">
              <a:extLst>
                <a:ext uri="{FF2B5EF4-FFF2-40B4-BE49-F238E27FC236}">
                  <a16:creationId xmlns:a16="http://schemas.microsoft.com/office/drawing/2014/main" id="{6767704E-4B79-4E4F-8A6B-76507EC609A2}"/>
                </a:ext>
              </a:extLst>
            </p:cNvPr>
            <p:cNvSpPr/>
            <p:nvPr/>
          </p:nvSpPr>
          <p:spPr>
            <a:xfrm rot="10800000" flipV="1">
              <a:off x="6958130" y="3238185"/>
              <a:ext cx="228600" cy="228600"/>
            </a:xfrm>
            <a:prstGeom prst="downArrow">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4" name="Picture 22" descr="http://static.flickr.com/2238/2148457971_8475d5226d.jpg">
              <a:extLst>
                <a:ext uri="{FF2B5EF4-FFF2-40B4-BE49-F238E27FC236}">
                  <a16:creationId xmlns:a16="http://schemas.microsoft.com/office/drawing/2014/main" id="{EFC29721-2E45-4F8B-911C-A58FBF50A270}"/>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6611522" y="2333362"/>
              <a:ext cx="921815" cy="103161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048" name="Freeform 2047"/>
          <p:cNvSpPr/>
          <p:nvPr/>
        </p:nvSpPr>
        <p:spPr>
          <a:xfrm>
            <a:off x="8162926" y="3888358"/>
            <a:ext cx="819151" cy="953052"/>
          </a:xfrm>
          <a:custGeom>
            <a:avLst/>
            <a:gdLst>
              <a:gd name="connsiteX0" fmla="*/ 178594 w 819150"/>
              <a:gd name="connsiteY0" fmla="*/ 952724 h 953052"/>
              <a:gd name="connsiteX1" fmla="*/ 178594 w 819150"/>
              <a:gd name="connsiteY1" fmla="*/ 952724 h 953052"/>
              <a:gd name="connsiteX2" fmla="*/ 114300 w 819150"/>
              <a:gd name="connsiteY2" fmla="*/ 950343 h 953052"/>
              <a:gd name="connsiteX3" fmla="*/ 97631 w 819150"/>
              <a:gd name="connsiteY3" fmla="*/ 947962 h 953052"/>
              <a:gd name="connsiteX4" fmla="*/ 90488 w 819150"/>
              <a:gd name="connsiteY4" fmla="*/ 943199 h 953052"/>
              <a:gd name="connsiteX5" fmla="*/ 78581 w 819150"/>
              <a:gd name="connsiteY5" fmla="*/ 940818 h 953052"/>
              <a:gd name="connsiteX6" fmla="*/ 69056 w 819150"/>
              <a:gd name="connsiteY6" fmla="*/ 938437 h 953052"/>
              <a:gd name="connsiteX7" fmla="*/ 59531 w 819150"/>
              <a:gd name="connsiteY7" fmla="*/ 933674 h 953052"/>
              <a:gd name="connsiteX8" fmla="*/ 45244 w 819150"/>
              <a:gd name="connsiteY8" fmla="*/ 909862 h 953052"/>
              <a:gd name="connsiteX9" fmla="*/ 42863 w 819150"/>
              <a:gd name="connsiteY9" fmla="*/ 902718 h 953052"/>
              <a:gd name="connsiteX10" fmla="*/ 33338 w 819150"/>
              <a:gd name="connsiteY10" fmla="*/ 883668 h 953052"/>
              <a:gd name="connsiteX11" fmla="*/ 28575 w 819150"/>
              <a:gd name="connsiteY11" fmla="*/ 874143 h 953052"/>
              <a:gd name="connsiteX12" fmla="*/ 23813 w 819150"/>
              <a:gd name="connsiteY12" fmla="*/ 864618 h 953052"/>
              <a:gd name="connsiteX13" fmla="*/ 19050 w 819150"/>
              <a:gd name="connsiteY13" fmla="*/ 857474 h 953052"/>
              <a:gd name="connsiteX14" fmla="*/ 16669 w 819150"/>
              <a:gd name="connsiteY14" fmla="*/ 836043 h 953052"/>
              <a:gd name="connsiteX15" fmla="*/ 14288 w 819150"/>
              <a:gd name="connsiteY15" fmla="*/ 824137 h 953052"/>
              <a:gd name="connsiteX16" fmla="*/ 9525 w 819150"/>
              <a:gd name="connsiteY16" fmla="*/ 762224 h 953052"/>
              <a:gd name="connsiteX17" fmla="*/ 2381 w 819150"/>
              <a:gd name="connsiteY17" fmla="*/ 740793 h 953052"/>
              <a:gd name="connsiteX18" fmla="*/ 0 w 819150"/>
              <a:gd name="connsiteY18" fmla="*/ 733649 h 953052"/>
              <a:gd name="connsiteX19" fmla="*/ 2381 w 819150"/>
              <a:gd name="connsiteY19" fmla="*/ 709837 h 953052"/>
              <a:gd name="connsiteX20" fmla="*/ 4763 w 819150"/>
              <a:gd name="connsiteY20" fmla="*/ 697931 h 953052"/>
              <a:gd name="connsiteX21" fmla="*/ 11906 w 819150"/>
              <a:gd name="connsiteY21" fmla="*/ 690787 h 953052"/>
              <a:gd name="connsiteX22" fmla="*/ 28575 w 819150"/>
              <a:gd name="connsiteY22" fmla="*/ 666974 h 953052"/>
              <a:gd name="connsiteX23" fmla="*/ 38100 w 819150"/>
              <a:gd name="connsiteY23" fmla="*/ 659831 h 953052"/>
              <a:gd name="connsiteX24" fmla="*/ 50006 w 819150"/>
              <a:gd name="connsiteY24" fmla="*/ 645543 h 953052"/>
              <a:gd name="connsiteX25" fmla="*/ 59531 w 819150"/>
              <a:gd name="connsiteY25" fmla="*/ 631256 h 953052"/>
              <a:gd name="connsiteX26" fmla="*/ 69056 w 819150"/>
              <a:gd name="connsiteY26" fmla="*/ 626493 h 953052"/>
              <a:gd name="connsiteX27" fmla="*/ 83344 w 819150"/>
              <a:gd name="connsiteY27" fmla="*/ 616968 h 953052"/>
              <a:gd name="connsiteX28" fmla="*/ 90488 w 819150"/>
              <a:gd name="connsiteY28" fmla="*/ 614587 h 953052"/>
              <a:gd name="connsiteX29" fmla="*/ 102394 w 819150"/>
              <a:gd name="connsiteY29" fmla="*/ 607443 h 953052"/>
              <a:gd name="connsiteX30" fmla="*/ 166688 w 819150"/>
              <a:gd name="connsiteY30" fmla="*/ 576487 h 953052"/>
              <a:gd name="connsiteX31" fmla="*/ 178594 w 819150"/>
              <a:gd name="connsiteY31" fmla="*/ 569343 h 953052"/>
              <a:gd name="connsiteX32" fmla="*/ 188119 w 819150"/>
              <a:gd name="connsiteY32" fmla="*/ 559818 h 953052"/>
              <a:gd name="connsiteX33" fmla="*/ 192881 w 819150"/>
              <a:gd name="connsiteY33" fmla="*/ 545531 h 953052"/>
              <a:gd name="connsiteX34" fmla="*/ 200025 w 819150"/>
              <a:gd name="connsiteY34" fmla="*/ 526481 h 953052"/>
              <a:gd name="connsiteX35" fmla="*/ 197644 w 819150"/>
              <a:gd name="connsiteY35" fmla="*/ 485999 h 953052"/>
              <a:gd name="connsiteX36" fmla="*/ 192881 w 819150"/>
              <a:gd name="connsiteY36" fmla="*/ 466949 h 953052"/>
              <a:gd name="connsiteX37" fmla="*/ 166688 w 819150"/>
              <a:gd name="connsiteY37" fmla="*/ 443137 h 953052"/>
              <a:gd name="connsiteX38" fmla="*/ 154781 w 819150"/>
              <a:gd name="connsiteY38" fmla="*/ 426468 h 953052"/>
              <a:gd name="connsiteX39" fmla="*/ 152400 w 819150"/>
              <a:gd name="connsiteY39" fmla="*/ 416943 h 953052"/>
              <a:gd name="connsiteX40" fmla="*/ 147638 w 819150"/>
              <a:gd name="connsiteY40" fmla="*/ 405037 h 953052"/>
              <a:gd name="connsiteX41" fmla="*/ 145256 w 819150"/>
              <a:gd name="connsiteY41" fmla="*/ 393131 h 953052"/>
              <a:gd name="connsiteX42" fmla="*/ 142875 w 819150"/>
              <a:gd name="connsiteY42" fmla="*/ 385987 h 953052"/>
              <a:gd name="connsiteX43" fmla="*/ 140494 w 819150"/>
              <a:gd name="connsiteY43" fmla="*/ 362174 h 953052"/>
              <a:gd name="connsiteX44" fmla="*/ 135731 w 819150"/>
              <a:gd name="connsiteY44" fmla="*/ 347887 h 953052"/>
              <a:gd name="connsiteX45" fmla="*/ 130969 w 819150"/>
              <a:gd name="connsiteY45" fmla="*/ 297881 h 953052"/>
              <a:gd name="connsiteX46" fmla="*/ 126206 w 819150"/>
              <a:gd name="connsiteY46" fmla="*/ 278831 h 953052"/>
              <a:gd name="connsiteX47" fmla="*/ 121444 w 819150"/>
              <a:gd name="connsiteY47" fmla="*/ 271687 h 953052"/>
              <a:gd name="connsiteX48" fmla="*/ 119063 w 819150"/>
              <a:gd name="connsiteY48" fmla="*/ 259781 h 953052"/>
              <a:gd name="connsiteX49" fmla="*/ 123825 w 819150"/>
              <a:gd name="connsiteY49" fmla="*/ 166912 h 953052"/>
              <a:gd name="connsiteX50" fmla="*/ 126206 w 819150"/>
              <a:gd name="connsiteY50" fmla="*/ 157387 h 953052"/>
              <a:gd name="connsiteX51" fmla="*/ 130969 w 819150"/>
              <a:gd name="connsiteY51" fmla="*/ 147862 h 953052"/>
              <a:gd name="connsiteX52" fmla="*/ 138113 w 819150"/>
              <a:gd name="connsiteY52" fmla="*/ 135956 h 953052"/>
              <a:gd name="connsiteX53" fmla="*/ 147638 w 819150"/>
              <a:gd name="connsiteY53" fmla="*/ 124049 h 953052"/>
              <a:gd name="connsiteX54" fmla="*/ 154781 w 819150"/>
              <a:gd name="connsiteY54" fmla="*/ 114524 h 953052"/>
              <a:gd name="connsiteX55" fmla="*/ 159544 w 819150"/>
              <a:gd name="connsiteY55" fmla="*/ 104999 h 953052"/>
              <a:gd name="connsiteX56" fmla="*/ 166688 w 819150"/>
              <a:gd name="connsiteY56" fmla="*/ 93093 h 953052"/>
              <a:gd name="connsiteX57" fmla="*/ 180975 w 819150"/>
              <a:gd name="connsiteY57" fmla="*/ 76424 h 953052"/>
              <a:gd name="connsiteX58" fmla="*/ 183356 w 819150"/>
              <a:gd name="connsiteY58" fmla="*/ 66899 h 953052"/>
              <a:gd name="connsiteX59" fmla="*/ 192881 w 819150"/>
              <a:gd name="connsiteY59" fmla="*/ 59756 h 953052"/>
              <a:gd name="connsiteX60" fmla="*/ 200025 w 819150"/>
              <a:gd name="connsiteY60" fmla="*/ 52612 h 953052"/>
              <a:gd name="connsiteX61" fmla="*/ 207169 w 819150"/>
              <a:gd name="connsiteY61" fmla="*/ 43087 h 953052"/>
              <a:gd name="connsiteX62" fmla="*/ 214313 w 819150"/>
              <a:gd name="connsiteY62" fmla="*/ 38324 h 953052"/>
              <a:gd name="connsiteX63" fmla="*/ 223838 w 819150"/>
              <a:gd name="connsiteY63" fmla="*/ 31181 h 953052"/>
              <a:gd name="connsiteX64" fmla="*/ 252413 w 819150"/>
              <a:gd name="connsiteY64" fmla="*/ 14512 h 953052"/>
              <a:gd name="connsiteX65" fmla="*/ 290513 w 819150"/>
              <a:gd name="connsiteY65" fmla="*/ 9749 h 953052"/>
              <a:gd name="connsiteX66" fmla="*/ 307181 w 819150"/>
              <a:gd name="connsiteY66" fmla="*/ 7368 h 953052"/>
              <a:gd name="connsiteX67" fmla="*/ 314325 w 819150"/>
              <a:gd name="connsiteY67" fmla="*/ 4987 h 953052"/>
              <a:gd name="connsiteX68" fmla="*/ 454819 w 819150"/>
              <a:gd name="connsiteY68" fmla="*/ 4987 h 953052"/>
              <a:gd name="connsiteX69" fmla="*/ 469106 w 819150"/>
              <a:gd name="connsiteY69" fmla="*/ 19274 h 953052"/>
              <a:gd name="connsiteX70" fmla="*/ 476250 w 819150"/>
              <a:gd name="connsiteY70" fmla="*/ 28799 h 953052"/>
              <a:gd name="connsiteX71" fmla="*/ 483394 w 819150"/>
              <a:gd name="connsiteY71" fmla="*/ 33562 h 953052"/>
              <a:gd name="connsiteX72" fmla="*/ 497681 w 819150"/>
              <a:gd name="connsiteY72" fmla="*/ 47849 h 953052"/>
              <a:gd name="connsiteX73" fmla="*/ 504825 w 819150"/>
              <a:gd name="connsiteY73" fmla="*/ 52612 h 953052"/>
              <a:gd name="connsiteX74" fmla="*/ 519113 w 819150"/>
              <a:gd name="connsiteY74" fmla="*/ 69281 h 953052"/>
              <a:gd name="connsiteX75" fmla="*/ 531019 w 819150"/>
              <a:gd name="connsiteY75" fmla="*/ 90712 h 953052"/>
              <a:gd name="connsiteX76" fmla="*/ 533400 w 819150"/>
              <a:gd name="connsiteY76" fmla="*/ 102618 h 953052"/>
              <a:gd name="connsiteX77" fmla="*/ 538163 w 819150"/>
              <a:gd name="connsiteY77" fmla="*/ 109762 h 953052"/>
              <a:gd name="connsiteX78" fmla="*/ 542925 w 819150"/>
              <a:gd name="connsiteY78" fmla="*/ 119287 h 953052"/>
              <a:gd name="connsiteX79" fmla="*/ 557213 w 819150"/>
              <a:gd name="connsiteY79" fmla="*/ 143099 h 953052"/>
              <a:gd name="connsiteX80" fmla="*/ 559594 w 819150"/>
              <a:gd name="connsiteY80" fmla="*/ 150243 h 953052"/>
              <a:gd name="connsiteX81" fmla="*/ 569119 w 819150"/>
              <a:gd name="connsiteY81" fmla="*/ 164531 h 953052"/>
              <a:gd name="connsiteX82" fmla="*/ 578644 w 819150"/>
              <a:gd name="connsiteY82" fmla="*/ 188343 h 953052"/>
              <a:gd name="connsiteX83" fmla="*/ 588169 w 819150"/>
              <a:gd name="connsiteY83" fmla="*/ 202631 h 953052"/>
              <a:gd name="connsiteX84" fmla="*/ 590550 w 819150"/>
              <a:gd name="connsiteY84" fmla="*/ 212156 h 953052"/>
              <a:gd name="connsiteX85" fmla="*/ 592931 w 819150"/>
              <a:gd name="connsiteY85" fmla="*/ 238349 h 953052"/>
              <a:gd name="connsiteX86" fmla="*/ 597694 w 819150"/>
              <a:gd name="connsiteY86" fmla="*/ 250256 h 953052"/>
              <a:gd name="connsiteX87" fmla="*/ 607219 w 819150"/>
              <a:gd name="connsiteY87" fmla="*/ 276449 h 953052"/>
              <a:gd name="connsiteX88" fmla="*/ 609600 w 819150"/>
              <a:gd name="connsiteY88" fmla="*/ 290737 h 953052"/>
              <a:gd name="connsiteX89" fmla="*/ 611981 w 819150"/>
              <a:gd name="connsiteY89" fmla="*/ 300262 h 953052"/>
              <a:gd name="connsiteX90" fmla="*/ 631031 w 819150"/>
              <a:gd name="connsiteY90" fmla="*/ 276449 h 953052"/>
              <a:gd name="connsiteX91" fmla="*/ 633413 w 819150"/>
              <a:gd name="connsiteY91" fmla="*/ 269306 h 953052"/>
              <a:gd name="connsiteX92" fmla="*/ 650081 w 819150"/>
              <a:gd name="connsiteY92" fmla="*/ 252637 h 953052"/>
              <a:gd name="connsiteX93" fmla="*/ 690563 w 819150"/>
              <a:gd name="connsiteY93" fmla="*/ 247874 h 953052"/>
              <a:gd name="connsiteX94" fmla="*/ 745331 w 819150"/>
              <a:gd name="connsiteY94" fmla="*/ 250256 h 953052"/>
              <a:gd name="connsiteX95" fmla="*/ 759619 w 819150"/>
              <a:gd name="connsiteY95" fmla="*/ 259781 h 953052"/>
              <a:gd name="connsiteX96" fmla="*/ 785813 w 819150"/>
              <a:gd name="connsiteY96" fmla="*/ 264543 h 953052"/>
              <a:gd name="connsiteX97" fmla="*/ 792956 w 819150"/>
              <a:gd name="connsiteY97" fmla="*/ 266924 h 953052"/>
              <a:gd name="connsiteX98" fmla="*/ 797719 w 819150"/>
              <a:gd name="connsiteY98" fmla="*/ 274068 h 953052"/>
              <a:gd name="connsiteX99" fmla="*/ 804863 w 819150"/>
              <a:gd name="connsiteY99" fmla="*/ 281212 h 953052"/>
              <a:gd name="connsiteX100" fmla="*/ 809625 w 819150"/>
              <a:gd name="connsiteY100" fmla="*/ 295499 h 953052"/>
              <a:gd name="connsiteX101" fmla="*/ 814388 w 819150"/>
              <a:gd name="connsiteY101" fmla="*/ 307406 h 953052"/>
              <a:gd name="connsiteX102" fmla="*/ 812006 w 819150"/>
              <a:gd name="connsiteY102" fmla="*/ 328837 h 953052"/>
              <a:gd name="connsiteX103" fmla="*/ 802481 w 819150"/>
              <a:gd name="connsiteY103" fmla="*/ 343124 h 953052"/>
              <a:gd name="connsiteX104" fmla="*/ 795338 w 819150"/>
              <a:gd name="connsiteY104" fmla="*/ 359793 h 953052"/>
              <a:gd name="connsiteX105" fmla="*/ 792956 w 819150"/>
              <a:gd name="connsiteY105" fmla="*/ 366937 h 953052"/>
              <a:gd name="connsiteX106" fmla="*/ 788194 w 819150"/>
              <a:gd name="connsiteY106" fmla="*/ 374081 h 953052"/>
              <a:gd name="connsiteX107" fmla="*/ 781050 w 819150"/>
              <a:gd name="connsiteY107" fmla="*/ 390749 h 953052"/>
              <a:gd name="connsiteX108" fmla="*/ 773906 w 819150"/>
              <a:gd name="connsiteY108" fmla="*/ 409799 h 953052"/>
              <a:gd name="connsiteX109" fmla="*/ 778669 w 819150"/>
              <a:gd name="connsiteY109" fmla="*/ 440756 h 953052"/>
              <a:gd name="connsiteX110" fmla="*/ 781050 w 819150"/>
              <a:gd name="connsiteY110" fmla="*/ 450281 h 953052"/>
              <a:gd name="connsiteX111" fmla="*/ 788194 w 819150"/>
              <a:gd name="connsiteY111" fmla="*/ 452662 h 953052"/>
              <a:gd name="connsiteX112" fmla="*/ 795338 w 819150"/>
              <a:gd name="connsiteY112" fmla="*/ 457424 h 953052"/>
              <a:gd name="connsiteX113" fmla="*/ 802481 w 819150"/>
              <a:gd name="connsiteY113" fmla="*/ 466949 h 953052"/>
              <a:gd name="connsiteX114" fmla="*/ 814388 w 819150"/>
              <a:gd name="connsiteY114" fmla="*/ 476474 h 953052"/>
              <a:gd name="connsiteX115" fmla="*/ 819150 w 819150"/>
              <a:gd name="connsiteY115" fmla="*/ 493143 h 953052"/>
              <a:gd name="connsiteX116" fmla="*/ 809625 w 819150"/>
              <a:gd name="connsiteY116" fmla="*/ 543149 h 953052"/>
              <a:gd name="connsiteX117" fmla="*/ 790575 w 819150"/>
              <a:gd name="connsiteY117" fmla="*/ 566962 h 953052"/>
              <a:gd name="connsiteX118" fmla="*/ 781050 w 819150"/>
              <a:gd name="connsiteY118" fmla="*/ 578868 h 953052"/>
              <a:gd name="connsiteX119" fmla="*/ 771525 w 819150"/>
              <a:gd name="connsiteY119" fmla="*/ 595537 h 953052"/>
              <a:gd name="connsiteX120" fmla="*/ 764381 w 819150"/>
              <a:gd name="connsiteY120" fmla="*/ 609824 h 953052"/>
              <a:gd name="connsiteX121" fmla="*/ 757238 w 819150"/>
              <a:gd name="connsiteY121" fmla="*/ 619349 h 953052"/>
              <a:gd name="connsiteX122" fmla="*/ 745331 w 819150"/>
              <a:gd name="connsiteY122" fmla="*/ 633637 h 953052"/>
              <a:gd name="connsiteX123" fmla="*/ 735806 w 819150"/>
              <a:gd name="connsiteY123" fmla="*/ 638399 h 953052"/>
              <a:gd name="connsiteX124" fmla="*/ 726281 w 819150"/>
              <a:gd name="connsiteY124" fmla="*/ 647924 h 953052"/>
              <a:gd name="connsiteX125" fmla="*/ 716756 w 819150"/>
              <a:gd name="connsiteY125" fmla="*/ 652687 h 953052"/>
              <a:gd name="connsiteX126" fmla="*/ 704850 w 819150"/>
              <a:gd name="connsiteY126" fmla="*/ 659831 h 953052"/>
              <a:gd name="connsiteX127" fmla="*/ 683419 w 819150"/>
              <a:gd name="connsiteY127" fmla="*/ 674118 h 953052"/>
              <a:gd name="connsiteX128" fmla="*/ 676275 w 819150"/>
              <a:gd name="connsiteY128" fmla="*/ 681262 h 953052"/>
              <a:gd name="connsiteX129" fmla="*/ 671513 w 819150"/>
              <a:gd name="connsiteY129" fmla="*/ 688406 h 953052"/>
              <a:gd name="connsiteX130" fmla="*/ 650081 w 819150"/>
              <a:gd name="connsiteY130" fmla="*/ 700312 h 953052"/>
              <a:gd name="connsiteX131" fmla="*/ 635794 w 819150"/>
              <a:gd name="connsiteY131" fmla="*/ 712218 h 953052"/>
              <a:gd name="connsiteX132" fmla="*/ 626269 w 819150"/>
              <a:gd name="connsiteY132" fmla="*/ 721743 h 953052"/>
              <a:gd name="connsiteX133" fmla="*/ 614363 w 819150"/>
              <a:gd name="connsiteY133" fmla="*/ 731268 h 953052"/>
              <a:gd name="connsiteX134" fmla="*/ 607219 w 819150"/>
              <a:gd name="connsiteY134" fmla="*/ 738412 h 953052"/>
              <a:gd name="connsiteX135" fmla="*/ 592931 w 819150"/>
              <a:gd name="connsiteY135" fmla="*/ 747937 h 953052"/>
              <a:gd name="connsiteX136" fmla="*/ 585788 w 819150"/>
              <a:gd name="connsiteY136" fmla="*/ 755081 h 953052"/>
              <a:gd name="connsiteX137" fmla="*/ 559594 w 819150"/>
              <a:gd name="connsiteY137" fmla="*/ 774131 h 953052"/>
              <a:gd name="connsiteX138" fmla="*/ 552450 w 819150"/>
              <a:gd name="connsiteY138" fmla="*/ 778893 h 953052"/>
              <a:gd name="connsiteX139" fmla="*/ 542925 w 819150"/>
              <a:gd name="connsiteY139" fmla="*/ 790799 h 953052"/>
              <a:gd name="connsiteX140" fmla="*/ 531019 w 819150"/>
              <a:gd name="connsiteY140" fmla="*/ 795562 h 953052"/>
              <a:gd name="connsiteX141" fmla="*/ 519113 w 819150"/>
              <a:gd name="connsiteY141" fmla="*/ 807468 h 953052"/>
              <a:gd name="connsiteX142" fmla="*/ 492919 w 819150"/>
              <a:gd name="connsiteY142" fmla="*/ 826518 h 953052"/>
              <a:gd name="connsiteX143" fmla="*/ 478631 w 819150"/>
              <a:gd name="connsiteY143" fmla="*/ 843187 h 953052"/>
              <a:gd name="connsiteX144" fmla="*/ 469106 w 819150"/>
              <a:gd name="connsiteY144" fmla="*/ 847949 h 953052"/>
              <a:gd name="connsiteX145" fmla="*/ 452438 w 819150"/>
              <a:gd name="connsiteY145" fmla="*/ 857474 h 953052"/>
              <a:gd name="connsiteX146" fmla="*/ 447675 w 819150"/>
              <a:gd name="connsiteY146" fmla="*/ 864618 h 953052"/>
              <a:gd name="connsiteX147" fmla="*/ 440531 w 819150"/>
              <a:gd name="connsiteY147" fmla="*/ 869381 h 953052"/>
              <a:gd name="connsiteX148" fmla="*/ 423863 w 819150"/>
              <a:gd name="connsiteY148" fmla="*/ 878906 h 953052"/>
              <a:gd name="connsiteX149" fmla="*/ 414338 w 819150"/>
              <a:gd name="connsiteY149" fmla="*/ 888431 h 953052"/>
              <a:gd name="connsiteX150" fmla="*/ 402431 w 819150"/>
              <a:gd name="connsiteY150" fmla="*/ 893193 h 953052"/>
              <a:gd name="connsiteX151" fmla="*/ 395288 w 819150"/>
              <a:gd name="connsiteY151" fmla="*/ 897956 h 953052"/>
              <a:gd name="connsiteX152" fmla="*/ 373856 w 819150"/>
              <a:gd name="connsiteY152" fmla="*/ 907481 h 953052"/>
              <a:gd name="connsiteX153" fmla="*/ 350044 w 819150"/>
              <a:gd name="connsiteY153" fmla="*/ 919387 h 953052"/>
              <a:gd name="connsiteX154" fmla="*/ 328613 w 819150"/>
              <a:gd name="connsiteY154" fmla="*/ 928912 h 953052"/>
              <a:gd name="connsiteX155" fmla="*/ 307181 w 819150"/>
              <a:gd name="connsiteY155" fmla="*/ 943199 h 953052"/>
              <a:gd name="connsiteX156" fmla="*/ 292894 w 819150"/>
              <a:gd name="connsiteY156" fmla="*/ 950343 h 953052"/>
              <a:gd name="connsiteX157" fmla="*/ 285750 w 819150"/>
              <a:gd name="connsiteY157" fmla="*/ 952724 h 953052"/>
              <a:gd name="connsiteX158" fmla="*/ 178594 w 819150"/>
              <a:gd name="connsiteY158" fmla="*/ 952724 h 95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819150" h="953052">
                <a:moveTo>
                  <a:pt x="178594" y="952724"/>
                </a:moveTo>
                <a:lnTo>
                  <a:pt x="178594" y="952724"/>
                </a:lnTo>
                <a:cubicBezTo>
                  <a:pt x="157163" y="951930"/>
                  <a:pt x="135709" y="951602"/>
                  <a:pt x="114300" y="950343"/>
                </a:cubicBezTo>
                <a:cubicBezTo>
                  <a:pt x="108697" y="950013"/>
                  <a:pt x="103007" y="949575"/>
                  <a:pt x="97631" y="947962"/>
                </a:cubicBezTo>
                <a:cubicBezTo>
                  <a:pt x="94890" y="947140"/>
                  <a:pt x="93168" y="944204"/>
                  <a:pt x="90488" y="943199"/>
                </a:cubicBezTo>
                <a:cubicBezTo>
                  <a:pt x="86698" y="941778"/>
                  <a:pt x="82532" y="941696"/>
                  <a:pt x="78581" y="940818"/>
                </a:cubicBezTo>
                <a:cubicBezTo>
                  <a:pt x="75386" y="940108"/>
                  <a:pt x="72231" y="939231"/>
                  <a:pt x="69056" y="938437"/>
                </a:cubicBezTo>
                <a:cubicBezTo>
                  <a:pt x="65881" y="936849"/>
                  <a:pt x="62041" y="936184"/>
                  <a:pt x="59531" y="933674"/>
                </a:cubicBezTo>
                <a:cubicBezTo>
                  <a:pt x="55297" y="929440"/>
                  <a:pt x="48063" y="916440"/>
                  <a:pt x="45244" y="909862"/>
                </a:cubicBezTo>
                <a:cubicBezTo>
                  <a:pt x="44255" y="907555"/>
                  <a:pt x="43902" y="905003"/>
                  <a:pt x="42863" y="902718"/>
                </a:cubicBezTo>
                <a:cubicBezTo>
                  <a:pt x="39925" y="896255"/>
                  <a:pt x="36513" y="890018"/>
                  <a:pt x="33338" y="883668"/>
                </a:cubicBezTo>
                <a:lnTo>
                  <a:pt x="28575" y="874143"/>
                </a:lnTo>
                <a:cubicBezTo>
                  <a:pt x="26988" y="870968"/>
                  <a:pt x="25782" y="867571"/>
                  <a:pt x="23813" y="864618"/>
                </a:cubicBezTo>
                <a:lnTo>
                  <a:pt x="19050" y="857474"/>
                </a:lnTo>
                <a:cubicBezTo>
                  <a:pt x="18256" y="850330"/>
                  <a:pt x="17685" y="843158"/>
                  <a:pt x="16669" y="836043"/>
                </a:cubicBezTo>
                <a:cubicBezTo>
                  <a:pt x="16097" y="832036"/>
                  <a:pt x="14678" y="828165"/>
                  <a:pt x="14288" y="824137"/>
                </a:cubicBezTo>
                <a:cubicBezTo>
                  <a:pt x="12294" y="803535"/>
                  <a:pt x="12092" y="782763"/>
                  <a:pt x="9525" y="762224"/>
                </a:cubicBezTo>
                <a:cubicBezTo>
                  <a:pt x="9524" y="762212"/>
                  <a:pt x="3573" y="744370"/>
                  <a:pt x="2381" y="740793"/>
                </a:cubicBezTo>
                <a:lnTo>
                  <a:pt x="0" y="733649"/>
                </a:lnTo>
                <a:cubicBezTo>
                  <a:pt x="794" y="725712"/>
                  <a:pt x="1327" y="717744"/>
                  <a:pt x="2381" y="709837"/>
                </a:cubicBezTo>
                <a:cubicBezTo>
                  <a:pt x="2916" y="705825"/>
                  <a:pt x="2953" y="701551"/>
                  <a:pt x="4763" y="697931"/>
                </a:cubicBezTo>
                <a:cubicBezTo>
                  <a:pt x="6269" y="694919"/>
                  <a:pt x="9839" y="693445"/>
                  <a:pt x="11906" y="690787"/>
                </a:cubicBezTo>
                <a:cubicBezTo>
                  <a:pt x="14630" y="687284"/>
                  <a:pt x="24238" y="671310"/>
                  <a:pt x="28575" y="666974"/>
                </a:cubicBezTo>
                <a:cubicBezTo>
                  <a:pt x="31381" y="664168"/>
                  <a:pt x="34925" y="662212"/>
                  <a:pt x="38100" y="659831"/>
                </a:cubicBezTo>
                <a:cubicBezTo>
                  <a:pt x="43194" y="644546"/>
                  <a:pt x="36167" y="661112"/>
                  <a:pt x="50006" y="645543"/>
                </a:cubicBezTo>
                <a:cubicBezTo>
                  <a:pt x="53809" y="641265"/>
                  <a:pt x="54412" y="633816"/>
                  <a:pt x="59531" y="631256"/>
                </a:cubicBezTo>
                <a:cubicBezTo>
                  <a:pt x="62706" y="629668"/>
                  <a:pt x="66012" y="628319"/>
                  <a:pt x="69056" y="626493"/>
                </a:cubicBezTo>
                <a:cubicBezTo>
                  <a:pt x="73964" y="623548"/>
                  <a:pt x="77914" y="618778"/>
                  <a:pt x="83344" y="616968"/>
                </a:cubicBezTo>
                <a:cubicBezTo>
                  <a:pt x="85725" y="616174"/>
                  <a:pt x="88243" y="615710"/>
                  <a:pt x="90488" y="614587"/>
                </a:cubicBezTo>
                <a:cubicBezTo>
                  <a:pt x="94628" y="612517"/>
                  <a:pt x="98254" y="609513"/>
                  <a:pt x="102394" y="607443"/>
                </a:cubicBezTo>
                <a:cubicBezTo>
                  <a:pt x="140867" y="588206"/>
                  <a:pt x="97535" y="617981"/>
                  <a:pt x="166688" y="576487"/>
                </a:cubicBezTo>
                <a:cubicBezTo>
                  <a:pt x="170657" y="574106"/>
                  <a:pt x="174941" y="572185"/>
                  <a:pt x="178594" y="569343"/>
                </a:cubicBezTo>
                <a:cubicBezTo>
                  <a:pt x="182138" y="566586"/>
                  <a:pt x="184944" y="562993"/>
                  <a:pt x="188119" y="559818"/>
                </a:cubicBezTo>
                <a:cubicBezTo>
                  <a:pt x="189706" y="555056"/>
                  <a:pt x="191165" y="550249"/>
                  <a:pt x="192881" y="545531"/>
                </a:cubicBezTo>
                <a:cubicBezTo>
                  <a:pt x="204275" y="514198"/>
                  <a:pt x="192946" y="547717"/>
                  <a:pt x="200025" y="526481"/>
                </a:cubicBezTo>
                <a:cubicBezTo>
                  <a:pt x="199231" y="512987"/>
                  <a:pt x="199255" y="499420"/>
                  <a:pt x="197644" y="485999"/>
                </a:cubicBezTo>
                <a:cubicBezTo>
                  <a:pt x="196864" y="479500"/>
                  <a:pt x="197992" y="471038"/>
                  <a:pt x="192881" y="466949"/>
                </a:cubicBezTo>
                <a:cubicBezTo>
                  <a:pt x="180535" y="457072"/>
                  <a:pt x="178183" y="455909"/>
                  <a:pt x="166688" y="443137"/>
                </a:cubicBezTo>
                <a:cubicBezTo>
                  <a:pt x="162891" y="438918"/>
                  <a:pt x="158094" y="431437"/>
                  <a:pt x="154781" y="426468"/>
                </a:cubicBezTo>
                <a:cubicBezTo>
                  <a:pt x="153987" y="423293"/>
                  <a:pt x="153435" y="420048"/>
                  <a:pt x="152400" y="416943"/>
                </a:cubicBezTo>
                <a:cubicBezTo>
                  <a:pt x="151048" y="412888"/>
                  <a:pt x="148866" y="409131"/>
                  <a:pt x="147638" y="405037"/>
                </a:cubicBezTo>
                <a:cubicBezTo>
                  <a:pt x="146475" y="401160"/>
                  <a:pt x="146238" y="397057"/>
                  <a:pt x="145256" y="393131"/>
                </a:cubicBezTo>
                <a:cubicBezTo>
                  <a:pt x="144647" y="390696"/>
                  <a:pt x="143669" y="388368"/>
                  <a:pt x="142875" y="385987"/>
                </a:cubicBezTo>
                <a:cubicBezTo>
                  <a:pt x="142081" y="378049"/>
                  <a:pt x="141964" y="370015"/>
                  <a:pt x="140494" y="362174"/>
                </a:cubicBezTo>
                <a:cubicBezTo>
                  <a:pt x="139569" y="357240"/>
                  <a:pt x="135731" y="347887"/>
                  <a:pt x="135731" y="347887"/>
                </a:cubicBezTo>
                <a:cubicBezTo>
                  <a:pt x="133932" y="322692"/>
                  <a:pt x="134431" y="318656"/>
                  <a:pt x="130969" y="297881"/>
                </a:cubicBezTo>
                <a:cubicBezTo>
                  <a:pt x="130288" y="293797"/>
                  <a:pt x="128509" y="283436"/>
                  <a:pt x="126206" y="278831"/>
                </a:cubicBezTo>
                <a:cubicBezTo>
                  <a:pt x="124926" y="276271"/>
                  <a:pt x="123031" y="274068"/>
                  <a:pt x="121444" y="271687"/>
                </a:cubicBezTo>
                <a:cubicBezTo>
                  <a:pt x="120650" y="267718"/>
                  <a:pt x="118971" y="263827"/>
                  <a:pt x="119063" y="259781"/>
                </a:cubicBezTo>
                <a:cubicBezTo>
                  <a:pt x="119767" y="228792"/>
                  <a:pt x="121668" y="197834"/>
                  <a:pt x="123825" y="166912"/>
                </a:cubicBezTo>
                <a:cubicBezTo>
                  <a:pt x="124053" y="163647"/>
                  <a:pt x="125057" y="160451"/>
                  <a:pt x="126206" y="157387"/>
                </a:cubicBezTo>
                <a:cubicBezTo>
                  <a:pt x="127452" y="154063"/>
                  <a:pt x="129245" y="150965"/>
                  <a:pt x="130969" y="147862"/>
                </a:cubicBezTo>
                <a:cubicBezTo>
                  <a:pt x="133217" y="143816"/>
                  <a:pt x="136043" y="140096"/>
                  <a:pt x="138113" y="135956"/>
                </a:cubicBezTo>
                <a:cubicBezTo>
                  <a:pt x="143865" y="124453"/>
                  <a:pt x="135594" y="132079"/>
                  <a:pt x="147638" y="124049"/>
                </a:cubicBezTo>
                <a:cubicBezTo>
                  <a:pt x="150019" y="120874"/>
                  <a:pt x="152678" y="117889"/>
                  <a:pt x="154781" y="114524"/>
                </a:cubicBezTo>
                <a:cubicBezTo>
                  <a:pt x="156662" y="111514"/>
                  <a:pt x="157820" y="108102"/>
                  <a:pt x="159544" y="104999"/>
                </a:cubicBezTo>
                <a:cubicBezTo>
                  <a:pt x="161792" y="100953"/>
                  <a:pt x="164121" y="96944"/>
                  <a:pt x="166688" y="93093"/>
                </a:cubicBezTo>
                <a:cubicBezTo>
                  <a:pt x="172799" y="83926"/>
                  <a:pt x="173615" y="83784"/>
                  <a:pt x="180975" y="76424"/>
                </a:cubicBezTo>
                <a:cubicBezTo>
                  <a:pt x="181769" y="73249"/>
                  <a:pt x="181454" y="69562"/>
                  <a:pt x="183356" y="66899"/>
                </a:cubicBezTo>
                <a:cubicBezTo>
                  <a:pt x="185663" y="63670"/>
                  <a:pt x="189868" y="62339"/>
                  <a:pt x="192881" y="59756"/>
                </a:cubicBezTo>
                <a:cubicBezTo>
                  <a:pt x="195438" y="57564"/>
                  <a:pt x="197833" y="55169"/>
                  <a:pt x="200025" y="52612"/>
                </a:cubicBezTo>
                <a:cubicBezTo>
                  <a:pt x="202608" y="49599"/>
                  <a:pt x="204363" y="45893"/>
                  <a:pt x="207169" y="43087"/>
                </a:cubicBezTo>
                <a:cubicBezTo>
                  <a:pt x="209193" y="41063"/>
                  <a:pt x="211984" y="39988"/>
                  <a:pt x="214313" y="38324"/>
                </a:cubicBezTo>
                <a:cubicBezTo>
                  <a:pt x="217542" y="36017"/>
                  <a:pt x="220575" y="33440"/>
                  <a:pt x="223838" y="31181"/>
                </a:cubicBezTo>
                <a:cubicBezTo>
                  <a:pt x="229067" y="27561"/>
                  <a:pt x="242471" y="16082"/>
                  <a:pt x="252413" y="14512"/>
                </a:cubicBezTo>
                <a:cubicBezTo>
                  <a:pt x="265055" y="12516"/>
                  <a:pt x="277843" y="11559"/>
                  <a:pt x="290513" y="9749"/>
                </a:cubicBezTo>
                <a:lnTo>
                  <a:pt x="307181" y="7368"/>
                </a:lnTo>
                <a:cubicBezTo>
                  <a:pt x="309562" y="6574"/>
                  <a:pt x="311890" y="5596"/>
                  <a:pt x="314325" y="4987"/>
                </a:cubicBezTo>
                <a:cubicBezTo>
                  <a:pt x="358225" y="-5987"/>
                  <a:pt x="428573" y="4501"/>
                  <a:pt x="454819" y="4987"/>
                </a:cubicBezTo>
                <a:cubicBezTo>
                  <a:pt x="459581" y="9749"/>
                  <a:pt x="465065" y="13886"/>
                  <a:pt x="469106" y="19274"/>
                </a:cubicBezTo>
                <a:cubicBezTo>
                  <a:pt x="471487" y="22449"/>
                  <a:pt x="473444" y="25993"/>
                  <a:pt x="476250" y="28799"/>
                </a:cubicBezTo>
                <a:cubicBezTo>
                  <a:pt x="478274" y="30823"/>
                  <a:pt x="481255" y="31661"/>
                  <a:pt x="483394" y="33562"/>
                </a:cubicBezTo>
                <a:cubicBezTo>
                  <a:pt x="488428" y="38036"/>
                  <a:pt x="492077" y="44113"/>
                  <a:pt x="497681" y="47849"/>
                </a:cubicBezTo>
                <a:cubicBezTo>
                  <a:pt x="500062" y="49437"/>
                  <a:pt x="502626" y="50780"/>
                  <a:pt x="504825" y="52612"/>
                </a:cubicBezTo>
                <a:cubicBezTo>
                  <a:pt x="511459" y="58140"/>
                  <a:pt x="513857" y="62273"/>
                  <a:pt x="519113" y="69281"/>
                </a:cubicBezTo>
                <a:cubicBezTo>
                  <a:pt x="524940" y="86763"/>
                  <a:pt x="520325" y="80018"/>
                  <a:pt x="531019" y="90712"/>
                </a:cubicBezTo>
                <a:cubicBezTo>
                  <a:pt x="531813" y="94681"/>
                  <a:pt x="531979" y="98828"/>
                  <a:pt x="533400" y="102618"/>
                </a:cubicBezTo>
                <a:cubicBezTo>
                  <a:pt x="534405" y="105298"/>
                  <a:pt x="536743" y="107277"/>
                  <a:pt x="538163" y="109762"/>
                </a:cubicBezTo>
                <a:cubicBezTo>
                  <a:pt x="539924" y="112844"/>
                  <a:pt x="540956" y="116333"/>
                  <a:pt x="542925" y="119287"/>
                </a:cubicBezTo>
                <a:cubicBezTo>
                  <a:pt x="556603" y="139805"/>
                  <a:pt x="549315" y="122039"/>
                  <a:pt x="557213" y="143099"/>
                </a:cubicBezTo>
                <a:cubicBezTo>
                  <a:pt x="558094" y="145449"/>
                  <a:pt x="558375" y="148049"/>
                  <a:pt x="559594" y="150243"/>
                </a:cubicBezTo>
                <a:cubicBezTo>
                  <a:pt x="562374" y="155247"/>
                  <a:pt x="569119" y="164531"/>
                  <a:pt x="569119" y="164531"/>
                </a:cubicBezTo>
                <a:cubicBezTo>
                  <a:pt x="572528" y="174758"/>
                  <a:pt x="573387" y="179581"/>
                  <a:pt x="578644" y="188343"/>
                </a:cubicBezTo>
                <a:cubicBezTo>
                  <a:pt x="581589" y="193251"/>
                  <a:pt x="588169" y="202631"/>
                  <a:pt x="588169" y="202631"/>
                </a:cubicBezTo>
                <a:cubicBezTo>
                  <a:pt x="588963" y="205806"/>
                  <a:pt x="590118" y="208912"/>
                  <a:pt x="590550" y="212156"/>
                </a:cubicBezTo>
                <a:cubicBezTo>
                  <a:pt x="591709" y="220846"/>
                  <a:pt x="591315" y="229732"/>
                  <a:pt x="592931" y="238349"/>
                </a:cubicBezTo>
                <a:cubicBezTo>
                  <a:pt x="593719" y="242551"/>
                  <a:pt x="596437" y="246170"/>
                  <a:pt x="597694" y="250256"/>
                </a:cubicBezTo>
                <a:cubicBezTo>
                  <a:pt x="605489" y="275590"/>
                  <a:pt x="597802" y="262327"/>
                  <a:pt x="607219" y="276449"/>
                </a:cubicBezTo>
                <a:cubicBezTo>
                  <a:pt x="608013" y="281212"/>
                  <a:pt x="608653" y="286002"/>
                  <a:pt x="609600" y="290737"/>
                </a:cubicBezTo>
                <a:cubicBezTo>
                  <a:pt x="610242" y="293946"/>
                  <a:pt x="608876" y="301297"/>
                  <a:pt x="611981" y="300262"/>
                </a:cubicBezTo>
                <a:cubicBezTo>
                  <a:pt x="613910" y="299619"/>
                  <a:pt x="628182" y="280248"/>
                  <a:pt x="631031" y="276449"/>
                </a:cubicBezTo>
                <a:cubicBezTo>
                  <a:pt x="631825" y="274068"/>
                  <a:pt x="632168" y="271485"/>
                  <a:pt x="633413" y="269306"/>
                </a:cubicBezTo>
                <a:cubicBezTo>
                  <a:pt x="636402" y="264076"/>
                  <a:pt x="643917" y="254692"/>
                  <a:pt x="650081" y="252637"/>
                </a:cubicBezTo>
                <a:cubicBezTo>
                  <a:pt x="651712" y="252093"/>
                  <a:pt x="690347" y="247898"/>
                  <a:pt x="690563" y="247874"/>
                </a:cubicBezTo>
                <a:cubicBezTo>
                  <a:pt x="708819" y="248668"/>
                  <a:pt x="727323" y="247151"/>
                  <a:pt x="745331" y="250256"/>
                </a:cubicBezTo>
                <a:cubicBezTo>
                  <a:pt x="750972" y="251229"/>
                  <a:pt x="753973" y="258840"/>
                  <a:pt x="759619" y="259781"/>
                </a:cubicBezTo>
                <a:cubicBezTo>
                  <a:pt x="765985" y="260842"/>
                  <a:pt x="779160" y="262880"/>
                  <a:pt x="785813" y="264543"/>
                </a:cubicBezTo>
                <a:cubicBezTo>
                  <a:pt x="788248" y="265152"/>
                  <a:pt x="790575" y="266130"/>
                  <a:pt x="792956" y="266924"/>
                </a:cubicBezTo>
                <a:cubicBezTo>
                  <a:pt x="794544" y="269305"/>
                  <a:pt x="795887" y="271869"/>
                  <a:pt x="797719" y="274068"/>
                </a:cubicBezTo>
                <a:cubicBezTo>
                  <a:pt x="799875" y="276655"/>
                  <a:pt x="803228" y="278268"/>
                  <a:pt x="804863" y="281212"/>
                </a:cubicBezTo>
                <a:cubicBezTo>
                  <a:pt x="807301" y="285600"/>
                  <a:pt x="807761" y="290838"/>
                  <a:pt x="809625" y="295499"/>
                </a:cubicBezTo>
                <a:lnTo>
                  <a:pt x="814388" y="307406"/>
                </a:lnTo>
                <a:cubicBezTo>
                  <a:pt x="813594" y="314550"/>
                  <a:pt x="814279" y="322018"/>
                  <a:pt x="812006" y="328837"/>
                </a:cubicBezTo>
                <a:cubicBezTo>
                  <a:pt x="810196" y="334267"/>
                  <a:pt x="802481" y="343124"/>
                  <a:pt x="802481" y="343124"/>
                </a:cubicBezTo>
                <a:cubicBezTo>
                  <a:pt x="796900" y="359869"/>
                  <a:pt x="804160" y="339208"/>
                  <a:pt x="795338" y="359793"/>
                </a:cubicBezTo>
                <a:cubicBezTo>
                  <a:pt x="794349" y="362100"/>
                  <a:pt x="794079" y="364692"/>
                  <a:pt x="792956" y="366937"/>
                </a:cubicBezTo>
                <a:cubicBezTo>
                  <a:pt x="791676" y="369497"/>
                  <a:pt x="789614" y="371596"/>
                  <a:pt x="788194" y="374081"/>
                </a:cubicBezTo>
                <a:cubicBezTo>
                  <a:pt x="779167" y="389879"/>
                  <a:pt x="786775" y="377391"/>
                  <a:pt x="781050" y="390749"/>
                </a:cubicBezTo>
                <a:cubicBezTo>
                  <a:pt x="773579" y="408183"/>
                  <a:pt x="778298" y="392237"/>
                  <a:pt x="773906" y="409799"/>
                </a:cubicBezTo>
                <a:cubicBezTo>
                  <a:pt x="775494" y="420118"/>
                  <a:pt x="776855" y="430474"/>
                  <a:pt x="778669" y="440756"/>
                </a:cubicBezTo>
                <a:cubicBezTo>
                  <a:pt x="779238" y="443979"/>
                  <a:pt x="779006" y="447725"/>
                  <a:pt x="781050" y="450281"/>
                </a:cubicBezTo>
                <a:cubicBezTo>
                  <a:pt x="782618" y="452241"/>
                  <a:pt x="785949" y="451540"/>
                  <a:pt x="788194" y="452662"/>
                </a:cubicBezTo>
                <a:cubicBezTo>
                  <a:pt x="790754" y="453942"/>
                  <a:pt x="792957" y="455837"/>
                  <a:pt x="795338" y="457424"/>
                </a:cubicBezTo>
                <a:cubicBezTo>
                  <a:pt x="797719" y="460599"/>
                  <a:pt x="799675" y="464143"/>
                  <a:pt x="802481" y="466949"/>
                </a:cubicBezTo>
                <a:cubicBezTo>
                  <a:pt x="806075" y="470543"/>
                  <a:pt x="811080" y="472615"/>
                  <a:pt x="814388" y="476474"/>
                </a:cubicBezTo>
                <a:cubicBezTo>
                  <a:pt x="815593" y="477880"/>
                  <a:pt x="819042" y="492712"/>
                  <a:pt x="819150" y="493143"/>
                </a:cubicBezTo>
                <a:cubicBezTo>
                  <a:pt x="818244" y="504016"/>
                  <a:pt x="818137" y="532509"/>
                  <a:pt x="809625" y="543149"/>
                </a:cubicBezTo>
                <a:lnTo>
                  <a:pt x="790575" y="566962"/>
                </a:lnTo>
                <a:cubicBezTo>
                  <a:pt x="787400" y="570931"/>
                  <a:pt x="783572" y="574455"/>
                  <a:pt x="781050" y="578868"/>
                </a:cubicBezTo>
                <a:cubicBezTo>
                  <a:pt x="777875" y="584424"/>
                  <a:pt x="774559" y="589902"/>
                  <a:pt x="771525" y="595537"/>
                </a:cubicBezTo>
                <a:cubicBezTo>
                  <a:pt x="769001" y="600225"/>
                  <a:pt x="767120" y="605258"/>
                  <a:pt x="764381" y="609824"/>
                </a:cubicBezTo>
                <a:cubicBezTo>
                  <a:pt x="762339" y="613227"/>
                  <a:pt x="759545" y="616120"/>
                  <a:pt x="757238" y="619349"/>
                </a:cubicBezTo>
                <a:cubicBezTo>
                  <a:pt x="752888" y="625440"/>
                  <a:pt x="751815" y="629006"/>
                  <a:pt x="745331" y="633637"/>
                </a:cubicBezTo>
                <a:cubicBezTo>
                  <a:pt x="742442" y="635700"/>
                  <a:pt x="738981" y="636812"/>
                  <a:pt x="735806" y="638399"/>
                </a:cubicBezTo>
                <a:cubicBezTo>
                  <a:pt x="732631" y="641574"/>
                  <a:pt x="729873" y="645230"/>
                  <a:pt x="726281" y="647924"/>
                </a:cubicBezTo>
                <a:cubicBezTo>
                  <a:pt x="723441" y="650054"/>
                  <a:pt x="719859" y="650963"/>
                  <a:pt x="716756" y="652687"/>
                </a:cubicBezTo>
                <a:cubicBezTo>
                  <a:pt x="712710" y="654935"/>
                  <a:pt x="708642" y="657177"/>
                  <a:pt x="704850" y="659831"/>
                </a:cubicBezTo>
                <a:cubicBezTo>
                  <a:pt x="682837" y="675241"/>
                  <a:pt x="702613" y="664522"/>
                  <a:pt x="683419" y="674118"/>
                </a:cubicBezTo>
                <a:cubicBezTo>
                  <a:pt x="681038" y="676499"/>
                  <a:pt x="678431" y="678675"/>
                  <a:pt x="676275" y="681262"/>
                </a:cubicBezTo>
                <a:cubicBezTo>
                  <a:pt x="674443" y="683461"/>
                  <a:pt x="673667" y="686521"/>
                  <a:pt x="671513" y="688406"/>
                </a:cubicBezTo>
                <a:cubicBezTo>
                  <a:pt x="661436" y="697224"/>
                  <a:pt x="659893" y="697042"/>
                  <a:pt x="650081" y="700312"/>
                </a:cubicBezTo>
                <a:cubicBezTo>
                  <a:pt x="645319" y="704281"/>
                  <a:pt x="640402" y="708071"/>
                  <a:pt x="635794" y="712218"/>
                </a:cubicBezTo>
                <a:cubicBezTo>
                  <a:pt x="632457" y="715222"/>
                  <a:pt x="629625" y="718760"/>
                  <a:pt x="626269" y="721743"/>
                </a:cubicBezTo>
                <a:cubicBezTo>
                  <a:pt x="622470" y="725120"/>
                  <a:pt x="618188" y="727921"/>
                  <a:pt x="614363" y="731268"/>
                </a:cubicBezTo>
                <a:cubicBezTo>
                  <a:pt x="611829" y="733486"/>
                  <a:pt x="609877" y="736344"/>
                  <a:pt x="607219" y="738412"/>
                </a:cubicBezTo>
                <a:cubicBezTo>
                  <a:pt x="602701" y="741926"/>
                  <a:pt x="596978" y="743889"/>
                  <a:pt x="592931" y="747937"/>
                </a:cubicBezTo>
                <a:cubicBezTo>
                  <a:pt x="590550" y="750318"/>
                  <a:pt x="588322" y="752863"/>
                  <a:pt x="585788" y="755081"/>
                </a:cubicBezTo>
                <a:cubicBezTo>
                  <a:pt x="575314" y="764246"/>
                  <a:pt x="571463" y="766219"/>
                  <a:pt x="559594" y="774131"/>
                </a:cubicBezTo>
                <a:cubicBezTo>
                  <a:pt x="557213" y="775718"/>
                  <a:pt x="554238" y="776658"/>
                  <a:pt x="552450" y="778893"/>
                </a:cubicBezTo>
                <a:cubicBezTo>
                  <a:pt x="549275" y="782862"/>
                  <a:pt x="546937" y="787679"/>
                  <a:pt x="542925" y="790799"/>
                </a:cubicBezTo>
                <a:cubicBezTo>
                  <a:pt x="539551" y="793423"/>
                  <a:pt x="534988" y="793974"/>
                  <a:pt x="531019" y="795562"/>
                </a:cubicBezTo>
                <a:cubicBezTo>
                  <a:pt x="527050" y="799531"/>
                  <a:pt x="523398" y="803843"/>
                  <a:pt x="519113" y="807468"/>
                </a:cubicBezTo>
                <a:cubicBezTo>
                  <a:pt x="509197" y="815858"/>
                  <a:pt x="502549" y="820099"/>
                  <a:pt x="492919" y="826518"/>
                </a:cubicBezTo>
                <a:cubicBezTo>
                  <a:pt x="489167" y="831520"/>
                  <a:pt x="483988" y="839360"/>
                  <a:pt x="478631" y="843187"/>
                </a:cubicBezTo>
                <a:cubicBezTo>
                  <a:pt x="475742" y="845250"/>
                  <a:pt x="472116" y="846068"/>
                  <a:pt x="469106" y="847949"/>
                </a:cubicBezTo>
                <a:cubicBezTo>
                  <a:pt x="452629" y="858247"/>
                  <a:pt x="466473" y="852796"/>
                  <a:pt x="452438" y="857474"/>
                </a:cubicBezTo>
                <a:cubicBezTo>
                  <a:pt x="450850" y="859855"/>
                  <a:pt x="449699" y="862594"/>
                  <a:pt x="447675" y="864618"/>
                </a:cubicBezTo>
                <a:cubicBezTo>
                  <a:pt x="445651" y="866642"/>
                  <a:pt x="443016" y="867961"/>
                  <a:pt x="440531" y="869381"/>
                </a:cubicBezTo>
                <a:cubicBezTo>
                  <a:pt x="433767" y="873246"/>
                  <a:pt x="429669" y="873929"/>
                  <a:pt x="423863" y="878906"/>
                </a:cubicBezTo>
                <a:cubicBezTo>
                  <a:pt x="420454" y="881828"/>
                  <a:pt x="418074" y="885940"/>
                  <a:pt x="414338" y="888431"/>
                </a:cubicBezTo>
                <a:cubicBezTo>
                  <a:pt x="410781" y="890802"/>
                  <a:pt x="406254" y="891281"/>
                  <a:pt x="402431" y="893193"/>
                </a:cubicBezTo>
                <a:cubicBezTo>
                  <a:pt x="399871" y="894473"/>
                  <a:pt x="397848" y="896676"/>
                  <a:pt x="395288" y="897956"/>
                </a:cubicBezTo>
                <a:cubicBezTo>
                  <a:pt x="380942" y="905129"/>
                  <a:pt x="386492" y="899899"/>
                  <a:pt x="373856" y="907481"/>
                </a:cubicBezTo>
                <a:cubicBezTo>
                  <a:pt x="353607" y="919631"/>
                  <a:pt x="366974" y="915155"/>
                  <a:pt x="350044" y="919387"/>
                </a:cubicBezTo>
                <a:cubicBezTo>
                  <a:pt x="333182" y="930627"/>
                  <a:pt x="355334" y="916765"/>
                  <a:pt x="328613" y="928912"/>
                </a:cubicBezTo>
                <a:cubicBezTo>
                  <a:pt x="312706" y="936143"/>
                  <a:pt x="320921" y="934955"/>
                  <a:pt x="307181" y="943199"/>
                </a:cubicBezTo>
                <a:cubicBezTo>
                  <a:pt x="302615" y="945938"/>
                  <a:pt x="297760" y="948180"/>
                  <a:pt x="292894" y="950343"/>
                </a:cubicBezTo>
                <a:cubicBezTo>
                  <a:pt x="290600" y="951362"/>
                  <a:pt x="288259" y="952666"/>
                  <a:pt x="285750" y="952724"/>
                </a:cubicBezTo>
                <a:cubicBezTo>
                  <a:pt x="254009" y="953462"/>
                  <a:pt x="196453" y="952724"/>
                  <a:pt x="178594" y="952724"/>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1"/>
          <p:cNvPicPr>
            <a:picLocks noChangeAspect="1"/>
          </p:cNvPicPr>
          <p:nvPr/>
        </p:nvPicPr>
        <p:blipFill>
          <a:blip r:embed="rId7"/>
          <a:stretch>
            <a:fillRect/>
          </a:stretch>
        </p:blipFill>
        <p:spPr>
          <a:xfrm>
            <a:off x="6057900" y="671529"/>
            <a:ext cx="4444688" cy="1791055"/>
          </a:xfrm>
          <a:prstGeom prst="rect">
            <a:avLst/>
          </a:prstGeom>
        </p:spPr>
      </p:pic>
      <p:pic>
        <p:nvPicPr>
          <p:cNvPr id="7" name="Picture 6"/>
          <p:cNvPicPr>
            <a:picLocks noChangeAspect="1"/>
          </p:cNvPicPr>
          <p:nvPr/>
        </p:nvPicPr>
        <p:blipFill>
          <a:blip r:embed="rId8"/>
          <a:stretch>
            <a:fillRect/>
          </a:stretch>
        </p:blipFill>
        <p:spPr>
          <a:xfrm>
            <a:off x="6138834" y="38986"/>
            <a:ext cx="4226543" cy="484173"/>
          </a:xfrm>
          <a:prstGeom prst="rect">
            <a:avLst/>
          </a:prstGeom>
        </p:spPr>
      </p:pic>
      <p:sp>
        <p:nvSpPr>
          <p:cNvPr id="6" name="TextBox 5"/>
          <p:cNvSpPr txBox="1"/>
          <p:nvPr/>
        </p:nvSpPr>
        <p:spPr>
          <a:xfrm>
            <a:off x="7876701" y="441495"/>
            <a:ext cx="886781" cy="246221"/>
          </a:xfrm>
          <a:prstGeom prst="rect">
            <a:avLst/>
          </a:prstGeom>
          <a:noFill/>
        </p:spPr>
        <p:txBody>
          <a:bodyPr wrap="none" rtlCol="0">
            <a:spAutoFit/>
          </a:bodyPr>
          <a:lstStyle/>
          <a:p>
            <a:r>
              <a:rPr lang="en-US" sz="1000" dirty="0">
                <a:solidFill>
                  <a:prstClr val="black"/>
                </a:solidFill>
                <a:latin typeface="Times New Roman" panose="02020603050405020304" pitchFamily="18" charset="0"/>
                <a:cs typeface="Times New Roman" panose="02020603050405020304" pitchFamily="18" charset="0"/>
              </a:rPr>
              <a:t>Nov 27, 2018</a:t>
            </a:r>
          </a:p>
        </p:txBody>
      </p:sp>
      <p:pic>
        <p:nvPicPr>
          <p:cNvPr id="1026" name="Picture 2" descr="Image result for deforestation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22827" y="510279"/>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lobal warming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77681" y="488091"/>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a:stretch>
            <a:fillRect/>
          </a:stretch>
        </p:blipFill>
        <p:spPr>
          <a:xfrm>
            <a:off x="3077649" y="488091"/>
            <a:ext cx="1580827" cy="1554480"/>
          </a:xfrm>
          <a:prstGeom prst="rect">
            <a:avLst/>
          </a:prstGeom>
        </p:spPr>
      </p:pic>
    </p:spTree>
    <p:extLst>
      <p:ext uri="{BB962C8B-B14F-4D97-AF65-F5344CB8AC3E}">
        <p14:creationId xmlns:p14="http://schemas.microsoft.com/office/powerpoint/2010/main" val="224122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20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5E-6 -4.44444E-6 L -0.08802 -4.44444E-6 " pathEditMode="relative" rAng="0" ptsTypes="AA">
                                      <p:cBhvr>
                                        <p:cTn id="24" dur="2000" fill="hold"/>
                                        <p:tgtEl>
                                          <p:spTgt spid="19"/>
                                        </p:tgtEl>
                                        <p:attrNameLst>
                                          <p:attrName>ppt_x</p:attrName>
                                          <p:attrName>ppt_y</p:attrName>
                                        </p:attrNameLst>
                                      </p:cBhvr>
                                      <p:rCtr x="-4410" y="0"/>
                                    </p:animMotion>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0" presetClass="entr" presetSubtype="0" fill="hold" grpId="0" nodeType="withEffect">
                                  <p:stCondLst>
                                    <p:cond delay="1000"/>
                                  </p:stCondLst>
                                  <p:childTnLst>
                                    <p:set>
                                      <p:cBhvr>
                                        <p:cTn id="28" dur="1" fill="hold">
                                          <p:stCondLst>
                                            <p:cond delay="0"/>
                                          </p:stCondLst>
                                        </p:cTn>
                                        <p:tgtEl>
                                          <p:spTgt spid="2048"/>
                                        </p:tgtEl>
                                        <p:attrNameLst>
                                          <p:attrName>style.visibility</p:attrName>
                                        </p:attrNameLst>
                                      </p:cBhvr>
                                      <p:to>
                                        <p:strVal val="visible"/>
                                      </p:to>
                                    </p:set>
                                    <p:animEffect transition="in" filter="fade">
                                      <p:cBhvr>
                                        <p:cTn id="29"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0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22">
            <a:extLst>
              <a:ext uri="{FF2B5EF4-FFF2-40B4-BE49-F238E27FC236}">
                <a16:creationId xmlns:a16="http://schemas.microsoft.com/office/drawing/2014/main" id="{A09DB135-F572-45FD-9D9B-67B6D40822F1}"/>
              </a:ext>
            </a:extLst>
          </p:cNvPr>
          <p:cNvSpPr/>
          <p:nvPr/>
        </p:nvSpPr>
        <p:spPr>
          <a:xfrm>
            <a:off x="4422803" y="3228865"/>
            <a:ext cx="381000" cy="457200"/>
          </a:xfrm>
          <a:prstGeom prst="rightArrow">
            <a:avLst/>
          </a:prstGeom>
          <a:solidFill>
            <a:schemeClr val="accent5">
              <a:lumMod val="75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9" name="Right Arrow 23">
            <a:extLst>
              <a:ext uri="{FF2B5EF4-FFF2-40B4-BE49-F238E27FC236}">
                <a16:creationId xmlns:a16="http://schemas.microsoft.com/office/drawing/2014/main" id="{7E8D9FDC-8115-4625-8A86-0CBD2EBEC4B5}"/>
              </a:ext>
            </a:extLst>
          </p:cNvPr>
          <p:cNvSpPr/>
          <p:nvPr/>
        </p:nvSpPr>
        <p:spPr>
          <a:xfrm>
            <a:off x="7410843" y="3228865"/>
            <a:ext cx="381000" cy="457200"/>
          </a:xfrm>
          <a:prstGeom prst="rightArrow">
            <a:avLst/>
          </a:prstGeom>
          <a:solidFill>
            <a:schemeClr val="accent5">
              <a:lumMod val="75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pic>
        <p:nvPicPr>
          <p:cNvPr id="10" name="Picture 9" descr="http://www.danimouser.com/photography/wp-content/uploads/2011/05/101.jpg">
            <a:extLst>
              <a:ext uri="{FF2B5EF4-FFF2-40B4-BE49-F238E27FC236}">
                <a16:creationId xmlns:a16="http://schemas.microsoft.com/office/drawing/2014/main" id="{3331B824-86F9-40B1-9DF5-5BACB5C5F5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8606" y="2665547"/>
            <a:ext cx="2314791" cy="1540532"/>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descr="http://www.statesymbolsusa.org/IMAGES/Vermont/Acer-saccharum-sugar-maple.jpg">
            <a:extLst>
              <a:ext uri="{FF2B5EF4-FFF2-40B4-BE49-F238E27FC236}">
                <a16:creationId xmlns:a16="http://schemas.microsoft.com/office/drawing/2014/main" id="{89B1088F-968E-41DC-878E-73F85FA25FB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47"/>
          <a:stretch/>
        </p:blipFill>
        <p:spPr bwMode="auto">
          <a:xfrm>
            <a:off x="7934706" y="2668400"/>
            <a:ext cx="2314791" cy="1538673"/>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1" descr="http://farm1.staticflickr.com/150/383642098_29e3b6f10a_z.jpg">
            <a:extLst>
              <a:ext uri="{FF2B5EF4-FFF2-40B4-BE49-F238E27FC236}">
                <a16:creationId xmlns:a16="http://schemas.microsoft.com/office/drawing/2014/main" id="{9979BA2B-49CB-4E3E-93CB-81089149BA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2506" y="2650936"/>
            <a:ext cx="2314791" cy="1544401"/>
          </a:xfrm>
          <a:prstGeom prst="ellipse">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51E8828-457C-4484-9A05-B9113B4EFC6C}"/>
              </a:ext>
            </a:extLst>
          </p:cNvPr>
          <p:cNvCxnSpPr/>
          <p:nvPr/>
        </p:nvCxnSpPr>
        <p:spPr>
          <a:xfrm>
            <a:off x="1828800" y="5063517"/>
            <a:ext cx="8458200"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99995925-2996-492E-96A2-84494EC998AA}"/>
              </a:ext>
            </a:extLst>
          </p:cNvPr>
          <p:cNvSpPr txBox="1"/>
          <p:nvPr/>
        </p:nvSpPr>
        <p:spPr>
          <a:xfrm>
            <a:off x="1752600" y="5063521"/>
            <a:ext cx="1193212"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January</a:t>
            </a:r>
          </a:p>
        </p:txBody>
      </p:sp>
      <p:sp>
        <p:nvSpPr>
          <p:cNvPr id="16" name="TextBox 15">
            <a:extLst>
              <a:ext uri="{FF2B5EF4-FFF2-40B4-BE49-F238E27FC236}">
                <a16:creationId xmlns:a16="http://schemas.microsoft.com/office/drawing/2014/main" id="{45BE124D-DADE-44E1-8054-81AA91A08B46}"/>
              </a:ext>
            </a:extLst>
          </p:cNvPr>
          <p:cNvSpPr txBox="1"/>
          <p:nvPr/>
        </p:nvSpPr>
        <p:spPr>
          <a:xfrm>
            <a:off x="9601203" y="5063521"/>
            <a:ext cx="787395"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June</a:t>
            </a:r>
          </a:p>
        </p:txBody>
      </p:sp>
      <p:sp>
        <p:nvSpPr>
          <p:cNvPr id="18" name="TextBox 17">
            <a:extLst>
              <a:ext uri="{FF2B5EF4-FFF2-40B4-BE49-F238E27FC236}">
                <a16:creationId xmlns:a16="http://schemas.microsoft.com/office/drawing/2014/main" id="{1710085E-3492-4051-B9AF-755F01190588}"/>
              </a:ext>
            </a:extLst>
          </p:cNvPr>
          <p:cNvSpPr txBox="1"/>
          <p:nvPr/>
        </p:nvSpPr>
        <p:spPr>
          <a:xfrm>
            <a:off x="6050662" y="5044004"/>
            <a:ext cx="798617"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April</a:t>
            </a:r>
          </a:p>
        </p:txBody>
      </p:sp>
      <p:grpSp>
        <p:nvGrpSpPr>
          <p:cNvPr id="19" name="Group 18">
            <a:extLst>
              <a:ext uri="{FF2B5EF4-FFF2-40B4-BE49-F238E27FC236}">
                <a16:creationId xmlns:a16="http://schemas.microsoft.com/office/drawing/2014/main" id="{E6782C12-DB16-4887-BBFD-04DF3C9CA01C}"/>
              </a:ext>
            </a:extLst>
          </p:cNvPr>
          <p:cNvGrpSpPr/>
          <p:nvPr/>
        </p:nvGrpSpPr>
        <p:grpSpPr>
          <a:xfrm>
            <a:off x="8135526" y="3895466"/>
            <a:ext cx="921815" cy="1133423"/>
            <a:chOff x="6611522" y="2333362"/>
            <a:chExt cx="921815" cy="1133423"/>
          </a:xfrm>
        </p:grpSpPr>
        <p:sp>
          <p:nvSpPr>
            <p:cNvPr id="20" name="Down Arrow 16">
              <a:extLst>
                <a:ext uri="{FF2B5EF4-FFF2-40B4-BE49-F238E27FC236}">
                  <a16:creationId xmlns:a16="http://schemas.microsoft.com/office/drawing/2014/main" id="{6767704E-4B79-4E4F-8A6B-76507EC609A2}"/>
                </a:ext>
              </a:extLst>
            </p:cNvPr>
            <p:cNvSpPr/>
            <p:nvPr/>
          </p:nvSpPr>
          <p:spPr>
            <a:xfrm rot="10800000" flipV="1">
              <a:off x="6958130" y="3238185"/>
              <a:ext cx="228600" cy="22860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1" name="Picture 22" descr="http://static.flickr.com/2238/2148457971_8475d5226d.jpg">
              <a:extLst>
                <a:ext uri="{FF2B5EF4-FFF2-40B4-BE49-F238E27FC236}">
                  <a16:creationId xmlns:a16="http://schemas.microsoft.com/office/drawing/2014/main" id="{EFC29721-2E45-4F8B-911C-A58FBF50A270}"/>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6611522" y="2333362"/>
              <a:ext cx="921815" cy="103161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E6782C12-DB16-4887-BBFD-04DF3C9CA01C}"/>
              </a:ext>
            </a:extLst>
          </p:cNvPr>
          <p:cNvGrpSpPr/>
          <p:nvPr/>
        </p:nvGrpSpPr>
        <p:grpSpPr>
          <a:xfrm>
            <a:off x="8136230" y="3896457"/>
            <a:ext cx="921815" cy="1133423"/>
            <a:chOff x="6611522" y="2333362"/>
            <a:chExt cx="921815" cy="1133423"/>
          </a:xfrm>
        </p:grpSpPr>
        <p:sp>
          <p:nvSpPr>
            <p:cNvPr id="33" name="Down Arrow 16">
              <a:extLst>
                <a:ext uri="{FF2B5EF4-FFF2-40B4-BE49-F238E27FC236}">
                  <a16:creationId xmlns:a16="http://schemas.microsoft.com/office/drawing/2014/main" id="{6767704E-4B79-4E4F-8A6B-76507EC609A2}"/>
                </a:ext>
              </a:extLst>
            </p:cNvPr>
            <p:cNvSpPr/>
            <p:nvPr/>
          </p:nvSpPr>
          <p:spPr>
            <a:xfrm rot="10800000" flipV="1">
              <a:off x="6958130" y="3238185"/>
              <a:ext cx="228600" cy="228600"/>
            </a:xfrm>
            <a:prstGeom prst="downArrow">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4" name="Picture 22" descr="http://static.flickr.com/2238/2148457971_8475d5226d.jpg">
              <a:extLst>
                <a:ext uri="{FF2B5EF4-FFF2-40B4-BE49-F238E27FC236}">
                  <a16:creationId xmlns:a16="http://schemas.microsoft.com/office/drawing/2014/main" id="{EFC29721-2E45-4F8B-911C-A58FBF50A270}"/>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6611522" y="2333362"/>
              <a:ext cx="921815" cy="103161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048" name="Freeform 2047"/>
          <p:cNvSpPr/>
          <p:nvPr/>
        </p:nvSpPr>
        <p:spPr>
          <a:xfrm>
            <a:off x="8162926" y="3888358"/>
            <a:ext cx="819151" cy="953052"/>
          </a:xfrm>
          <a:custGeom>
            <a:avLst/>
            <a:gdLst>
              <a:gd name="connsiteX0" fmla="*/ 178594 w 819150"/>
              <a:gd name="connsiteY0" fmla="*/ 952724 h 953052"/>
              <a:gd name="connsiteX1" fmla="*/ 178594 w 819150"/>
              <a:gd name="connsiteY1" fmla="*/ 952724 h 953052"/>
              <a:gd name="connsiteX2" fmla="*/ 114300 w 819150"/>
              <a:gd name="connsiteY2" fmla="*/ 950343 h 953052"/>
              <a:gd name="connsiteX3" fmla="*/ 97631 w 819150"/>
              <a:gd name="connsiteY3" fmla="*/ 947962 h 953052"/>
              <a:gd name="connsiteX4" fmla="*/ 90488 w 819150"/>
              <a:gd name="connsiteY4" fmla="*/ 943199 h 953052"/>
              <a:gd name="connsiteX5" fmla="*/ 78581 w 819150"/>
              <a:gd name="connsiteY5" fmla="*/ 940818 h 953052"/>
              <a:gd name="connsiteX6" fmla="*/ 69056 w 819150"/>
              <a:gd name="connsiteY6" fmla="*/ 938437 h 953052"/>
              <a:gd name="connsiteX7" fmla="*/ 59531 w 819150"/>
              <a:gd name="connsiteY7" fmla="*/ 933674 h 953052"/>
              <a:gd name="connsiteX8" fmla="*/ 45244 w 819150"/>
              <a:gd name="connsiteY8" fmla="*/ 909862 h 953052"/>
              <a:gd name="connsiteX9" fmla="*/ 42863 w 819150"/>
              <a:gd name="connsiteY9" fmla="*/ 902718 h 953052"/>
              <a:gd name="connsiteX10" fmla="*/ 33338 w 819150"/>
              <a:gd name="connsiteY10" fmla="*/ 883668 h 953052"/>
              <a:gd name="connsiteX11" fmla="*/ 28575 w 819150"/>
              <a:gd name="connsiteY11" fmla="*/ 874143 h 953052"/>
              <a:gd name="connsiteX12" fmla="*/ 23813 w 819150"/>
              <a:gd name="connsiteY12" fmla="*/ 864618 h 953052"/>
              <a:gd name="connsiteX13" fmla="*/ 19050 w 819150"/>
              <a:gd name="connsiteY13" fmla="*/ 857474 h 953052"/>
              <a:gd name="connsiteX14" fmla="*/ 16669 w 819150"/>
              <a:gd name="connsiteY14" fmla="*/ 836043 h 953052"/>
              <a:gd name="connsiteX15" fmla="*/ 14288 w 819150"/>
              <a:gd name="connsiteY15" fmla="*/ 824137 h 953052"/>
              <a:gd name="connsiteX16" fmla="*/ 9525 w 819150"/>
              <a:gd name="connsiteY16" fmla="*/ 762224 h 953052"/>
              <a:gd name="connsiteX17" fmla="*/ 2381 w 819150"/>
              <a:gd name="connsiteY17" fmla="*/ 740793 h 953052"/>
              <a:gd name="connsiteX18" fmla="*/ 0 w 819150"/>
              <a:gd name="connsiteY18" fmla="*/ 733649 h 953052"/>
              <a:gd name="connsiteX19" fmla="*/ 2381 w 819150"/>
              <a:gd name="connsiteY19" fmla="*/ 709837 h 953052"/>
              <a:gd name="connsiteX20" fmla="*/ 4763 w 819150"/>
              <a:gd name="connsiteY20" fmla="*/ 697931 h 953052"/>
              <a:gd name="connsiteX21" fmla="*/ 11906 w 819150"/>
              <a:gd name="connsiteY21" fmla="*/ 690787 h 953052"/>
              <a:gd name="connsiteX22" fmla="*/ 28575 w 819150"/>
              <a:gd name="connsiteY22" fmla="*/ 666974 h 953052"/>
              <a:gd name="connsiteX23" fmla="*/ 38100 w 819150"/>
              <a:gd name="connsiteY23" fmla="*/ 659831 h 953052"/>
              <a:gd name="connsiteX24" fmla="*/ 50006 w 819150"/>
              <a:gd name="connsiteY24" fmla="*/ 645543 h 953052"/>
              <a:gd name="connsiteX25" fmla="*/ 59531 w 819150"/>
              <a:gd name="connsiteY25" fmla="*/ 631256 h 953052"/>
              <a:gd name="connsiteX26" fmla="*/ 69056 w 819150"/>
              <a:gd name="connsiteY26" fmla="*/ 626493 h 953052"/>
              <a:gd name="connsiteX27" fmla="*/ 83344 w 819150"/>
              <a:gd name="connsiteY27" fmla="*/ 616968 h 953052"/>
              <a:gd name="connsiteX28" fmla="*/ 90488 w 819150"/>
              <a:gd name="connsiteY28" fmla="*/ 614587 h 953052"/>
              <a:gd name="connsiteX29" fmla="*/ 102394 w 819150"/>
              <a:gd name="connsiteY29" fmla="*/ 607443 h 953052"/>
              <a:gd name="connsiteX30" fmla="*/ 166688 w 819150"/>
              <a:gd name="connsiteY30" fmla="*/ 576487 h 953052"/>
              <a:gd name="connsiteX31" fmla="*/ 178594 w 819150"/>
              <a:gd name="connsiteY31" fmla="*/ 569343 h 953052"/>
              <a:gd name="connsiteX32" fmla="*/ 188119 w 819150"/>
              <a:gd name="connsiteY32" fmla="*/ 559818 h 953052"/>
              <a:gd name="connsiteX33" fmla="*/ 192881 w 819150"/>
              <a:gd name="connsiteY33" fmla="*/ 545531 h 953052"/>
              <a:gd name="connsiteX34" fmla="*/ 200025 w 819150"/>
              <a:gd name="connsiteY34" fmla="*/ 526481 h 953052"/>
              <a:gd name="connsiteX35" fmla="*/ 197644 w 819150"/>
              <a:gd name="connsiteY35" fmla="*/ 485999 h 953052"/>
              <a:gd name="connsiteX36" fmla="*/ 192881 w 819150"/>
              <a:gd name="connsiteY36" fmla="*/ 466949 h 953052"/>
              <a:gd name="connsiteX37" fmla="*/ 166688 w 819150"/>
              <a:gd name="connsiteY37" fmla="*/ 443137 h 953052"/>
              <a:gd name="connsiteX38" fmla="*/ 154781 w 819150"/>
              <a:gd name="connsiteY38" fmla="*/ 426468 h 953052"/>
              <a:gd name="connsiteX39" fmla="*/ 152400 w 819150"/>
              <a:gd name="connsiteY39" fmla="*/ 416943 h 953052"/>
              <a:gd name="connsiteX40" fmla="*/ 147638 w 819150"/>
              <a:gd name="connsiteY40" fmla="*/ 405037 h 953052"/>
              <a:gd name="connsiteX41" fmla="*/ 145256 w 819150"/>
              <a:gd name="connsiteY41" fmla="*/ 393131 h 953052"/>
              <a:gd name="connsiteX42" fmla="*/ 142875 w 819150"/>
              <a:gd name="connsiteY42" fmla="*/ 385987 h 953052"/>
              <a:gd name="connsiteX43" fmla="*/ 140494 w 819150"/>
              <a:gd name="connsiteY43" fmla="*/ 362174 h 953052"/>
              <a:gd name="connsiteX44" fmla="*/ 135731 w 819150"/>
              <a:gd name="connsiteY44" fmla="*/ 347887 h 953052"/>
              <a:gd name="connsiteX45" fmla="*/ 130969 w 819150"/>
              <a:gd name="connsiteY45" fmla="*/ 297881 h 953052"/>
              <a:gd name="connsiteX46" fmla="*/ 126206 w 819150"/>
              <a:gd name="connsiteY46" fmla="*/ 278831 h 953052"/>
              <a:gd name="connsiteX47" fmla="*/ 121444 w 819150"/>
              <a:gd name="connsiteY47" fmla="*/ 271687 h 953052"/>
              <a:gd name="connsiteX48" fmla="*/ 119063 w 819150"/>
              <a:gd name="connsiteY48" fmla="*/ 259781 h 953052"/>
              <a:gd name="connsiteX49" fmla="*/ 123825 w 819150"/>
              <a:gd name="connsiteY49" fmla="*/ 166912 h 953052"/>
              <a:gd name="connsiteX50" fmla="*/ 126206 w 819150"/>
              <a:gd name="connsiteY50" fmla="*/ 157387 h 953052"/>
              <a:gd name="connsiteX51" fmla="*/ 130969 w 819150"/>
              <a:gd name="connsiteY51" fmla="*/ 147862 h 953052"/>
              <a:gd name="connsiteX52" fmla="*/ 138113 w 819150"/>
              <a:gd name="connsiteY52" fmla="*/ 135956 h 953052"/>
              <a:gd name="connsiteX53" fmla="*/ 147638 w 819150"/>
              <a:gd name="connsiteY53" fmla="*/ 124049 h 953052"/>
              <a:gd name="connsiteX54" fmla="*/ 154781 w 819150"/>
              <a:gd name="connsiteY54" fmla="*/ 114524 h 953052"/>
              <a:gd name="connsiteX55" fmla="*/ 159544 w 819150"/>
              <a:gd name="connsiteY55" fmla="*/ 104999 h 953052"/>
              <a:gd name="connsiteX56" fmla="*/ 166688 w 819150"/>
              <a:gd name="connsiteY56" fmla="*/ 93093 h 953052"/>
              <a:gd name="connsiteX57" fmla="*/ 180975 w 819150"/>
              <a:gd name="connsiteY57" fmla="*/ 76424 h 953052"/>
              <a:gd name="connsiteX58" fmla="*/ 183356 w 819150"/>
              <a:gd name="connsiteY58" fmla="*/ 66899 h 953052"/>
              <a:gd name="connsiteX59" fmla="*/ 192881 w 819150"/>
              <a:gd name="connsiteY59" fmla="*/ 59756 h 953052"/>
              <a:gd name="connsiteX60" fmla="*/ 200025 w 819150"/>
              <a:gd name="connsiteY60" fmla="*/ 52612 h 953052"/>
              <a:gd name="connsiteX61" fmla="*/ 207169 w 819150"/>
              <a:gd name="connsiteY61" fmla="*/ 43087 h 953052"/>
              <a:gd name="connsiteX62" fmla="*/ 214313 w 819150"/>
              <a:gd name="connsiteY62" fmla="*/ 38324 h 953052"/>
              <a:gd name="connsiteX63" fmla="*/ 223838 w 819150"/>
              <a:gd name="connsiteY63" fmla="*/ 31181 h 953052"/>
              <a:gd name="connsiteX64" fmla="*/ 252413 w 819150"/>
              <a:gd name="connsiteY64" fmla="*/ 14512 h 953052"/>
              <a:gd name="connsiteX65" fmla="*/ 290513 w 819150"/>
              <a:gd name="connsiteY65" fmla="*/ 9749 h 953052"/>
              <a:gd name="connsiteX66" fmla="*/ 307181 w 819150"/>
              <a:gd name="connsiteY66" fmla="*/ 7368 h 953052"/>
              <a:gd name="connsiteX67" fmla="*/ 314325 w 819150"/>
              <a:gd name="connsiteY67" fmla="*/ 4987 h 953052"/>
              <a:gd name="connsiteX68" fmla="*/ 454819 w 819150"/>
              <a:gd name="connsiteY68" fmla="*/ 4987 h 953052"/>
              <a:gd name="connsiteX69" fmla="*/ 469106 w 819150"/>
              <a:gd name="connsiteY69" fmla="*/ 19274 h 953052"/>
              <a:gd name="connsiteX70" fmla="*/ 476250 w 819150"/>
              <a:gd name="connsiteY70" fmla="*/ 28799 h 953052"/>
              <a:gd name="connsiteX71" fmla="*/ 483394 w 819150"/>
              <a:gd name="connsiteY71" fmla="*/ 33562 h 953052"/>
              <a:gd name="connsiteX72" fmla="*/ 497681 w 819150"/>
              <a:gd name="connsiteY72" fmla="*/ 47849 h 953052"/>
              <a:gd name="connsiteX73" fmla="*/ 504825 w 819150"/>
              <a:gd name="connsiteY73" fmla="*/ 52612 h 953052"/>
              <a:gd name="connsiteX74" fmla="*/ 519113 w 819150"/>
              <a:gd name="connsiteY74" fmla="*/ 69281 h 953052"/>
              <a:gd name="connsiteX75" fmla="*/ 531019 w 819150"/>
              <a:gd name="connsiteY75" fmla="*/ 90712 h 953052"/>
              <a:gd name="connsiteX76" fmla="*/ 533400 w 819150"/>
              <a:gd name="connsiteY76" fmla="*/ 102618 h 953052"/>
              <a:gd name="connsiteX77" fmla="*/ 538163 w 819150"/>
              <a:gd name="connsiteY77" fmla="*/ 109762 h 953052"/>
              <a:gd name="connsiteX78" fmla="*/ 542925 w 819150"/>
              <a:gd name="connsiteY78" fmla="*/ 119287 h 953052"/>
              <a:gd name="connsiteX79" fmla="*/ 557213 w 819150"/>
              <a:gd name="connsiteY79" fmla="*/ 143099 h 953052"/>
              <a:gd name="connsiteX80" fmla="*/ 559594 w 819150"/>
              <a:gd name="connsiteY80" fmla="*/ 150243 h 953052"/>
              <a:gd name="connsiteX81" fmla="*/ 569119 w 819150"/>
              <a:gd name="connsiteY81" fmla="*/ 164531 h 953052"/>
              <a:gd name="connsiteX82" fmla="*/ 578644 w 819150"/>
              <a:gd name="connsiteY82" fmla="*/ 188343 h 953052"/>
              <a:gd name="connsiteX83" fmla="*/ 588169 w 819150"/>
              <a:gd name="connsiteY83" fmla="*/ 202631 h 953052"/>
              <a:gd name="connsiteX84" fmla="*/ 590550 w 819150"/>
              <a:gd name="connsiteY84" fmla="*/ 212156 h 953052"/>
              <a:gd name="connsiteX85" fmla="*/ 592931 w 819150"/>
              <a:gd name="connsiteY85" fmla="*/ 238349 h 953052"/>
              <a:gd name="connsiteX86" fmla="*/ 597694 w 819150"/>
              <a:gd name="connsiteY86" fmla="*/ 250256 h 953052"/>
              <a:gd name="connsiteX87" fmla="*/ 607219 w 819150"/>
              <a:gd name="connsiteY87" fmla="*/ 276449 h 953052"/>
              <a:gd name="connsiteX88" fmla="*/ 609600 w 819150"/>
              <a:gd name="connsiteY88" fmla="*/ 290737 h 953052"/>
              <a:gd name="connsiteX89" fmla="*/ 611981 w 819150"/>
              <a:gd name="connsiteY89" fmla="*/ 300262 h 953052"/>
              <a:gd name="connsiteX90" fmla="*/ 631031 w 819150"/>
              <a:gd name="connsiteY90" fmla="*/ 276449 h 953052"/>
              <a:gd name="connsiteX91" fmla="*/ 633413 w 819150"/>
              <a:gd name="connsiteY91" fmla="*/ 269306 h 953052"/>
              <a:gd name="connsiteX92" fmla="*/ 650081 w 819150"/>
              <a:gd name="connsiteY92" fmla="*/ 252637 h 953052"/>
              <a:gd name="connsiteX93" fmla="*/ 690563 w 819150"/>
              <a:gd name="connsiteY93" fmla="*/ 247874 h 953052"/>
              <a:gd name="connsiteX94" fmla="*/ 745331 w 819150"/>
              <a:gd name="connsiteY94" fmla="*/ 250256 h 953052"/>
              <a:gd name="connsiteX95" fmla="*/ 759619 w 819150"/>
              <a:gd name="connsiteY95" fmla="*/ 259781 h 953052"/>
              <a:gd name="connsiteX96" fmla="*/ 785813 w 819150"/>
              <a:gd name="connsiteY96" fmla="*/ 264543 h 953052"/>
              <a:gd name="connsiteX97" fmla="*/ 792956 w 819150"/>
              <a:gd name="connsiteY97" fmla="*/ 266924 h 953052"/>
              <a:gd name="connsiteX98" fmla="*/ 797719 w 819150"/>
              <a:gd name="connsiteY98" fmla="*/ 274068 h 953052"/>
              <a:gd name="connsiteX99" fmla="*/ 804863 w 819150"/>
              <a:gd name="connsiteY99" fmla="*/ 281212 h 953052"/>
              <a:gd name="connsiteX100" fmla="*/ 809625 w 819150"/>
              <a:gd name="connsiteY100" fmla="*/ 295499 h 953052"/>
              <a:gd name="connsiteX101" fmla="*/ 814388 w 819150"/>
              <a:gd name="connsiteY101" fmla="*/ 307406 h 953052"/>
              <a:gd name="connsiteX102" fmla="*/ 812006 w 819150"/>
              <a:gd name="connsiteY102" fmla="*/ 328837 h 953052"/>
              <a:gd name="connsiteX103" fmla="*/ 802481 w 819150"/>
              <a:gd name="connsiteY103" fmla="*/ 343124 h 953052"/>
              <a:gd name="connsiteX104" fmla="*/ 795338 w 819150"/>
              <a:gd name="connsiteY104" fmla="*/ 359793 h 953052"/>
              <a:gd name="connsiteX105" fmla="*/ 792956 w 819150"/>
              <a:gd name="connsiteY105" fmla="*/ 366937 h 953052"/>
              <a:gd name="connsiteX106" fmla="*/ 788194 w 819150"/>
              <a:gd name="connsiteY106" fmla="*/ 374081 h 953052"/>
              <a:gd name="connsiteX107" fmla="*/ 781050 w 819150"/>
              <a:gd name="connsiteY107" fmla="*/ 390749 h 953052"/>
              <a:gd name="connsiteX108" fmla="*/ 773906 w 819150"/>
              <a:gd name="connsiteY108" fmla="*/ 409799 h 953052"/>
              <a:gd name="connsiteX109" fmla="*/ 778669 w 819150"/>
              <a:gd name="connsiteY109" fmla="*/ 440756 h 953052"/>
              <a:gd name="connsiteX110" fmla="*/ 781050 w 819150"/>
              <a:gd name="connsiteY110" fmla="*/ 450281 h 953052"/>
              <a:gd name="connsiteX111" fmla="*/ 788194 w 819150"/>
              <a:gd name="connsiteY111" fmla="*/ 452662 h 953052"/>
              <a:gd name="connsiteX112" fmla="*/ 795338 w 819150"/>
              <a:gd name="connsiteY112" fmla="*/ 457424 h 953052"/>
              <a:gd name="connsiteX113" fmla="*/ 802481 w 819150"/>
              <a:gd name="connsiteY113" fmla="*/ 466949 h 953052"/>
              <a:gd name="connsiteX114" fmla="*/ 814388 w 819150"/>
              <a:gd name="connsiteY114" fmla="*/ 476474 h 953052"/>
              <a:gd name="connsiteX115" fmla="*/ 819150 w 819150"/>
              <a:gd name="connsiteY115" fmla="*/ 493143 h 953052"/>
              <a:gd name="connsiteX116" fmla="*/ 809625 w 819150"/>
              <a:gd name="connsiteY116" fmla="*/ 543149 h 953052"/>
              <a:gd name="connsiteX117" fmla="*/ 790575 w 819150"/>
              <a:gd name="connsiteY117" fmla="*/ 566962 h 953052"/>
              <a:gd name="connsiteX118" fmla="*/ 781050 w 819150"/>
              <a:gd name="connsiteY118" fmla="*/ 578868 h 953052"/>
              <a:gd name="connsiteX119" fmla="*/ 771525 w 819150"/>
              <a:gd name="connsiteY119" fmla="*/ 595537 h 953052"/>
              <a:gd name="connsiteX120" fmla="*/ 764381 w 819150"/>
              <a:gd name="connsiteY120" fmla="*/ 609824 h 953052"/>
              <a:gd name="connsiteX121" fmla="*/ 757238 w 819150"/>
              <a:gd name="connsiteY121" fmla="*/ 619349 h 953052"/>
              <a:gd name="connsiteX122" fmla="*/ 745331 w 819150"/>
              <a:gd name="connsiteY122" fmla="*/ 633637 h 953052"/>
              <a:gd name="connsiteX123" fmla="*/ 735806 w 819150"/>
              <a:gd name="connsiteY123" fmla="*/ 638399 h 953052"/>
              <a:gd name="connsiteX124" fmla="*/ 726281 w 819150"/>
              <a:gd name="connsiteY124" fmla="*/ 647924 h 953052"/>
              <a:gd name="connsiteX125" fmla="*/ 716756 w 819150"/>
              <a:gd name="connsiteY125" fmla="*/ 652687 h 953052"/>
              <a:gd name="connsiteX126" fmla="*/ 704850 w 819150"/>
              <a:gd name="connsiteY126" fmla="*/ 659831 h 953052"/>
              <a:gd name="connsiteX127" fmla="*/ 683419 w 819150"/>
              <a:gd name="connsiteY127" fmla="*/ 674118 h 953052"/>
              <a:gd name="connsiteX128" fmla="*/ 676275 w 819150"/>
              <a:gd name="connsiteY128" fmla="*/ 681262 h 953052"/>
              <a:gd name="connsiteX129" fmla="*/ 671513 w 819150"/>
              <a:gd name="connsiteY129" fmla="*/ 688406 h 953052"/>
              <a:gd name="connsiteX130" fmla="*/ 650081 w 819150"/>
              <a:gd name="connsiteY130" fmla="*/ 700312 h 953052"/>
              <a:gd name="connsiteX131" fmla="*/ 635794 w 819150"/>
              <a:gd name="connsiteY131" fmla="*/ 712218 h 953052"/>
              <a:gd name="connsiteX132" fmla="*/ 626269 w 819150"/>
              <a:gd name="connsiteY132" fmla="*/ 721743 h 953052"/>
              <a:gd name="connsiteX133" fmla="*/ 614363 w 819150"/>
              <a:gd name="connsiteY133" fmla="*/ 731268 h 953052"/>
              <a:gd name="connsiteX134" fmla="*/ 607219 w 819150"/>
              <a:gd name="connsiteY134" fmla="*/ 738412 h 953052"/>
              <a:gd name="connsiteX135" fmla="*/ 592931 w 819150"/>
              <a:gd name="connsiteY135" fmla="*/ 747937 h 953052"/>
              <a:gd name="connsiteX136" fmla="*/ 585788 w 819150"/>
              <a:gd name="connsiteY136" fmla="*/ 755081 h 953052"/>
              <a:gd name="connsiteX137" fmla="*/ 559594 w 819150"/>
              <a:gd name="connsiteY137" fmla="*/ 774131 h 953052"/>
              <a:gd name="connsiteX138" fmla="*/ 552450 w 819150"/>
              <a:gd name="connsiteY138" fmla="*/ 778893 h 953052"/>
              <a:gd name="connsiteX139" fmla="*/ 542925 w 819150"/>
              <a:gd name="connsiteY139" fmla="*/ 790799 h 953052"/>
              <a:gd name="connsiteX140" fmla="*/ 531019 w 819150"/>
              <a:gd name="connsiteY140" fmla="*/ 795562 h 953052"/>
              <a:gd name="connsiteX141" fmla="*/ 519113 w 819150"/>
              <a:gd name="connsiteY141" fmla="*/ 807468 h 953052"/>
              <a:gd name="connsiteX142" fmla="*/ 492919 w 819150"/>
              <a:gd name="connsiteY142" fmla="*/ 826518 h 953052"/>
              <a:gd name="connsiteX143" fmla="*/ 478631 w 819150"/>
              <a:gd name="connsiteY143" fmla="*/ 843187 h 953052"/>
              <a:gd name="connsiteX144" fmla="*/ 469106 w 819150"/>
              <a:gd name="connsiteY144" fmla="*/ 847949 h 953052"/>
              <a:gd name="connsiteX145" fmla="*/ 452438 w 819150"/>
              <a:gd name="connsiteY145" fmla="*/ 857474 h 953052"/>
              <a:gd name="connsiteX146" fmla="*/ 447675 w 819150"/>
              <a:gd name="connsiteY146" fmla="*/ 864618 h 953052"/>
              <a:gd name="connsiteX147" fmla="*/ 440531 w 819150"/>
              <a:gd name="connsiteY147" fmla="*/ 869381 h 953052"/>
              <a:gd name="connsiteX148" fmla="*/ 423863 w 819150"/>
              <a:gd name="connsiteY148" fmla="*/ 878906 h 953052"/>
              <a:gd name="connsiteX149" fmla="*/ 414338 w 819150"/>
              <a:gd name="connsiteY149" fmla="*/ 888431 h 953052"/>
              <a:gd name="connsiteX150" fmla="*/ 402431 w 819150"/>
              <a:gd name="connsiteY150" fmla="*/ 893193 h 953052"/>
              <a:gd name="connsiteX151" fmla="*/ 395288 w 819150"/>
              <a:gd name="connsiteY151" fmla="*/ 897956 h 953052"/>
              <a:gd name="connsiteX152" fmla="*/ 373856 w 819150"/>
              <a:gd name="connsiteY152" fmla="*/ 907481 h 953052"/>
              <a:gd name="connsiteX153" fmla="*/ 350044 w 819150"/>
              <a:gd name="connsiteY153" fmla="*/ 919387 h 953052"/>
              <a:gd name="connsiteX154" fmla="*/ 328613 w 819150"/>
              <a:gd name="connsiteY154" fmla="*/ 928912 h 953052"/>
              <a:gd name="connsiteX155" fmla="*/ 307181 w 819150"/>
              <a:gd name="connsiteY155" fmla="*/ 943199 h 953052"/>
              <a:gd name="connsiteX156" fmla="*/ 292894 w 819150"/>
              <a:gd name="connsiteY156" fmla="*/ 950343 h 953052"/>
              <a:gd name="connsiteX157" fmla="*/ 285750 w 819150"/>
              <a:gd name="connsiteY157" fmla="*/ 952724 h 953052"/>
              <a:gd name="connsiteX158" fmla="*/ 178594 w 819150"/>
              <a:gd name="connsiteY158" fmla="*/ 952724 h 95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819150" h="953052">
                <a:moveTo>
                  <a:pt x="178594" y="952724"/>
                </a:moveTo>
                <a:lnTo>
                  <a:pt x="178594" y="952724"/>
                </a:lnTo>
                <a:cubicBezTo>
                  <a:pt x="157163" y="951930"/>
                  <a:pt x="135709" y="951602"/>
                  <a:pt x="114300" y="950343"/>
                </a:cubicBezTo>
                <a:cubicBezTo>
                  <a:pt x="108697" y="950013"/>
                  <a:pt x="103007" y="949575"/>
                  <a:pt x="97631" y="947962"/>
                </a:cubicBezTo>
                <a:cubicBezTo>
                  <a:pt x="94890" y="947140"/>
                  <a:pt x="93168" y="944204"/>
                  <a:pt x="90488" y="943199"/>
                </a:cubicBezTo>
                <a:cubicBezTo>
                  <a:pt x="86698" y="941778"/>
                  <a:pt x="82532" y="941696"/>
                  <a:pt x="78581" y="940818"/>
                </a:cubicBezTo>
                <a:cubicBezTo>
                  <a:pt x="75386" y="940108"/>
                  <a:pt x="72231" y="939231"/>
                  <a:pt x="69056" y="938437"/>
                </a:cubicBezTo>
                <a:cubicBezTo>
                  <a:pt x="65881" y="936849"/>
                  <a:pt x="62041" y="936184"/>
                  <a:pt x="59531" y="933674"/>
                </a:cubicBezTo>
                <a:cubicBezTo>
                  <a:pt x="55297" y="929440"/>
                  <a:pt x="48063" y="916440"/>
                  <a:pt x="45244" y="909862"/>
                </a:cubicBezTo>
                <a:cubicBezTo>
                  <a:pt x="44255" y="907555"/>
                  <a:pt x="43902" y="905003"/>
                  <a:pt x="42863" y="902718"/>
                </a:cubicBezTo>
                <a:cubicBezTo>
                  <a:pt x="39925" y="896255"/>
                  <a:pt x="36513" y="890018"/>
                  <a:pt x="33338" y="883668"/>
                </a:cubicBezTo>
                <a:lnTo>
                  <a:pt x="28575" y="874143"/>
                </a:lnTo>
                <a:cubicBezTo>
                  <a:pt x="26988" y="870968"/>
                  <a:pt x="25782" y="867571"/>
                  <a:pt x="23813" y="864618"/>
                </a:cubicBezTo>
                <a:lnTo>
                  <a:pt x="19050" y="857474"/>
                </a:lnTo>
                <a:cubicBezTo>
                  <a:pt x="18256" y="850330"/>
                  <a:pt x="17685" y="843158"/>
                  <a:pt x="16669" y="836043"/>
                </a:cubicBezTo>
                <a:cubicBezTo>
                  <a:pt x="16097" y="832036"/>
                  <a:pt x="14678" y="828165"/>
                  <a:pt x="14288" y="824137"/>
                </a:cubicBezTo>
                <a:cubicBezTo>
                  <a:pt x="12294" y="803535"/>
                  <a:pt x="12092" y="782763"/>
                  <a:pt x="9525" y="762224"/>
                </a:cubicBezTo>
                <a:cubicBezTo>
                  <a:pt x="9524" y="762212"/>
                  <a:pt x="3573" y="744370"/>
                  <a:pt x="2381" y="740793"/>
                </a:cubicBezTo>
                <a:lnTo>
                  <a:pt x="0" y="733649"/>
                </a:lnTo>
                <a:cubicBezTo>
                  <a:pt x="794" y="725712"/>
                  <a:pt x="1327" y="717744"/>
                  <a:pt x="2381" y="709837"/>
                </a:cubicBezTo>
                <a:cubicBezTo>
                  <a:pt x="2916" y="705825"/>
                  <a:pt x="2953" y="701551"/>
                  <a:pt x="4763" y="697931"/>
                </a:cubicBezTo>
                <a:cubicBezTo>
                  <a:pt x="6269" y="694919"/>
                  <a:pt x="9839" y="693445"/>
                  <a:pt x="11906" y="690787"/>
                </a:cubicBezTo>
                <a:cubicBezTo>
                  <a:pt x="14630" y="687284"/>
                  <a:pt x="24238" y="671310"/>
                  <a:pt x="28575" y="666974"/>
                </a:cubicBezTo>
                <a:cubicBezTo>
                  <a:pt x="31381" y="664168"/>
                  <a:pt x="34925" y="662212"/>
                  <a:pt x="38100" y="659831"/>
                </a:cubicBezTo>
                <a:cubicBezTo>
                  <a:pt x="43194" y="644546"/>
                  <a:pt x="36167" y="661112"/>
                  <a:pt x="50006" y="645543"/>
                </a:cubicBezTo>
                <a:cubicBezTo>
                  <a:pt x="53809" y="641265"/>
                  <a:pt x="54412" y="633816"/>
                  <a:pt x="59531" y="631256"/>
                </a:cubicBezTo>
                <a:cubicBezTo>
                  <a:pt x="62706" y="629668"/>
                  <a:pt x="66012" y="628319"/>
                  <a:pt x="69056" y="626493"/>
                </a:cubicBezTo>
                <a:cubicBezTo>
                  <a:pt x="73964" y="623548"/>
                  <a:pt x="77914" y="618778"/>
                  <a:pt x="83344" y="616968"/>
                </a:cubicBezTo>
                <a:cubicBezTo>
                  <a:pt x="85725" y="616174"/>
                  <a:pt x="88243" y="615710"/>
                  <a:pt x="90488" y="614587"/>
                </a:cubicBezTo>
                <a:cubicBezTo>
                  <a:pt x="94628" y="612517"/>
                  <a:pt x="98254" y="609513"/>
                  <a:pt x="102394" y="607443"/>
                </a:cubicBezTo>
                <a:cubicBezTo>
                  <a:pt x="140867" y="588206"/>
                  <a:pt x="97535" y="617981"/>
                  <a:pt x="166688" y="576487"/>
                </a:cubicBezTo>
                <a:cubicBezTo>
                  <a:pt x="170657" y="574106"/>
                  <a:pt x="174941" y="572185"/>
                  <a:pt x="178594" y="569343"/>
                </a:cubicBezTo>
                <a:cubicBezTo>
                  <a:pt x="182138" y="566586"/>
                  <a:pt x="184944" y="562993"/>
                  <a:pt x="188119" y="559818"/>
                </a:cubicBezTo>
                <a:cubicBezTo>
                  <a:pt x="189706" y="555056"/>
                  <a:pt x="191165" y="550249"/>
                  <a:pt x="192881" y="545531"/>
                </a:cubicBezTo>
                <a:cubicBezTo>
                  <a:pt x="204275" y="514198"/>
                  <a:pt x="192946" y="547717"/>
                  <a:pt x="200025" y="526481"/>
                </a:cubicBezTo>
                <a:cubicBezTo>
                  <a:pt x="199231" y="512987"/>
                  <a:pt x="199255" y="499420"/>
                  <a:pt x="197644" y="485999"/>
                </a:cubicBezTo>
                <a:cubicBezTo>
                  <a:pt x="196864" y="479500"/>
                  <a:pt x="197992" y="471038"/>
                  <a:pt x="192881" y="466949"/>
                </a:cubicBezTo>
                <a:cubicBezTo>
                  <a:pt x="180535" y="457072"/>
                  <a:pt x="178183" y="455909"/>
                  <a:pt x="166688" y="443137"/>
                </a:cubicBezTo>
                <a:cubicBezTo>
                  <a:pt x="162891" y="438918"/>
                  <a:pt x="158094" y="431437"/>
                  <a:pt x="154781" y="426468"/>
                </a:cubicBezTo>
                <a:cubicBezTo>
                  <a:pt x="153987" y="423293"/>
                  <a:pt x="153435" y="420048"/>
                  <a:pt x="152400" y="416943"/>
                </a:cubicBezTo>
                <a:cubicBezTo>
                  <a:pt x="151048" y="412888"/>
                  <a:pt x="148866" y="409131"/>
                  <a:pt x="147638" y="405037"/>
                </a:cubicBezTo>
                <a:cubicBezTo>
                  <a:pt x="146475" y="401160"/>
                  <a:pt x="146238" y="397057"/>
                  <a:pt x="145256" y="393131"/>
                </a:cubicBezTo>
                <a:cubicBezTo>
                  <a:pt x="144647" y="390696"/>
                  <a:pt x="143669" y="388368"/>
                  <a:pt x="142875" y="385987"/>
                </a:cubicBezTo>
                <a:cubicBezTo>
                  <a:pt x="142081" y="378049"/>
                  <a:pt x="141964" y="370015"/>
                  <a:pt x="140494" y="362174"/>
                </a:cubicBezTo>
                <a:cubicBezTo>
                  <a:pt x="139569" y="357240"/>
                  <a:pt x="135731" y="347887"/>
                  <a:pt x="135731" y="347887"/>
                </a:cubicBezTo>
                <a:cubicBezTo>
                  <a:pt x="133932" y="322692"/>
                  <a:pt x="134431" y="318656"/>
                  <a:pt x="130969" y="297881"/>
                </a:cubicBezTo>
                <a:cubicBezTo>
                  <a:pt x="130288" y="293797"/>
                  <a:pt x="128509" y="283436"/>
                  <a:pt x="126206" y="278831"/>
                </a:cubicBezTo>
                <a:cubicBezTo>
                  <a:pt x="124926" y="276271"/>
                  <a:pt x="123031" y="274068"/>
                  <a:pt x="121444" y="271687"/>
                </a:cubicBezTo>
                <a:cubicBezTo>
                  <a:pt x="120650" y="267718"/>
                  <a:pt x="118971" y="263827"/>
                  <a:pt x="119063" y="259781"/>
                </a:cubicBezTo>
                <a:cubicBezTo>
                  <a:pt x="119767" y="228792"/>
                  <a:pt x="121668" y="197834"/>
                  <a:pt x="123825" y="166912"/>
                </a:cubicBezTo>
                <a:cubicBezTo>
                  <a:pt x="124053" y="163647"/>
                  <a:pt x="125057" y="160451"/>
                  <a:pt x="126206" y="157387"/>
                </a:cubicBezTo>
                <a:cubicBezTo>
                  <a:pt x="127452" y="154063"/>
                  <a:pt x="129245" y="150965"/>
                  <a:pt x="130969" y="147862"/>
                </a:cubicBezTo>
                <a:cubicBezTo>
                  <a:pt x="133217" y="143816"/>
                  <a:pt x="136043" y="140096"/>
                  <a:pt x="138113" y="135956"/>
                </a:cubicBezTo>
                <a:cubicBezTo>
                  <a:pt x="143865" y="124453"/>
                  <a:pt x="135594" y="132079"/>
                  <a:pt x="147638" y="124049"/>
                </a:cubicBezTo>
                <a:cubicBezTo>
                  <a:pt x="150019" y="120874"/>
                  <a:pt x="152678" y="117889"/>
                  <a:pt x="154781" y="114524"/>
                </a:cubicBezTo>
                <a:cubicBezTo>
                  <a:pt x="156662" y="111514"/>
                  <a:pt x="157820" y="108102"/>
                  <a:pt x="159544" y="104999"/>
                </a:cubicBezTo>
                <a:cubicBezTo>
                  <a:pt x="161792" y="100953"/>
                  <a:pt x="164121" y="96944"/>
                  <a:pt x="166688" y="93093"/>
                </a:cubicBezTo>
                <a:cubicBezTo>
                  <a:pt x="172799" y="83926"/>
                  <a:pt x="173615" y="83784"/>
                  <a:pt x="180975" y="76424"/>
                </a:cubicBezTo>
                <a:cubicBezTo>
                  <a:pt x="181769" y="73249"/>
                  <a:pt x="181454" y="69562"/>
                  <a:pt x="183356" y="66899"/>
                </a:cubicBezTo>
                <a:cubicBezTo>
                  <a:pt x="185663" y="63670"/>
                  <a:pt x="189868" y="62339"/>
                  <a:pt x="192881" y="59756"/>
                </a:cubicBezTo>
                <a:cubicBezTo>
                  <a:pt x="195438" y="57564"/>
                  <a:pt x="197833" y="55169"/>
                  <a:pt x="200025" y="52612"/>
                </a:cubicBezTo>
                <a:cubicBezTo>
                  <a:pt x="202608" y="49599"/>
                  <a:pt x="204363" y="45893"/>
                  <a:pt x="207169" y="43087"/>
                </a:cubicBezTo>
                <a:cubicBezTo>
                  <a:pt x="209193" y="41063"/>
                  <a:pt x="211984" y="39988"/>
                  <a:pt x="214313" y="38324"/>
                </a:cubicBezTo>
                <a:cubicBezTo>
                  <a:pt x="217542" y="36017"/>
                  <a:pt x="220575" y="33440"/>
                  <a:pt x="223838" y="31181"/>
                </a:cubicBezTo>
                <a:cubicBezTo>
                  <a:pt x="229067" y="27561"/>
                  <a:pt x="242471" y="16082"/>
                  <a:pt x="252413" y="14512"/>
                </a:cubicBezTo>
                <a:cubicBezTo>
                  <a:pt x="265055" y="12516"/>
                  <a:pt x="277843" y="11559"/>
                  <a:pt x="290513" y="9749"/>
                </a:cubicBezTo>
                <a:lnTo>
                  <a:pt x="307181" y="7368"/>
                </a:lnTo>
                <a:cubicBezTo>
                  <a:pt x="309562" y="6574"/>
                  <a:pt x="311890" y="5596"/>
                  <a:pt x="314325" y="4987"/>
                </a:cubicBezTo>
                <a:cubicBezTo>
                  <a:pt x="358225" y="-5987"/>
                  <a:pt x="428573" y="4501"/>
                  <a:pt x="454819" y="4987"/>
                </a:cubicBezTo>
                <a:cubicBezTo>
                  <a:pt x="459581" y="9749"/>
                  <a:pt x="465065" y="13886"/>
                  <a:pt x="469106" y="19274"/>
                </a:cubicBezTo>
                <a:cubicBezTo>
                  <a:pt x="471487" y="22449"/>
                  <a:pt x="473444" y="25993"/>
                  <a:pt x="476250" y="28799"/>
                </a:cubicBezTo>
                <a:cubicBezTo>
                  <a:pt x="478274" y="30823"/>
                  <a:pt x="481255" y="31661"/>
                  <a:pt x="483394" y="33562"/>
                </a:cubicBezTo>
                <a:cubicBezTo>
                  <a:pt x="488428" y="38036"/>
                  <a:pt x="492077" y="44113"/>
                  <a:pt x="497681" y="47849"/>
                </a:cubicBezTo>
                <a:cubicBezTo>
                  <a:pt x="500062" y="49437"/>
                  <a:pt x="502626" y="50780"/>
                  <a:pt x="504825" y="52612"/>
                </a:cubicBezTo>
                <a:cubicBezTo>
                  <a:pt x="511459" y="58140"/>
                  <a:pt x="513857" y="62273"/>
                  <a:pt x="519113" y="69281"/>
                </a:cubicBezTo>
                <a:cubicBezTo>
                  <a:pt x="524940" y="86763"/>
                  <a:pt x="520325" y="80018"/>
                  <a:pt x="531019" y="90712"/>
                </a:cubicBezTo>
                <a:cubicBezTo>
                  <a:pt x="531813" y="94681"/>
                  <a:pt x="531979" y="98828"/>
                  <a:pt x="533400" y="102618"/>
                </a:cubicBezTo>
                <a:cubicBezTo>
                  <a:pt x="534405" y="105298"/>
                  <a:pt x="536743" y="107277"/>
                  <a:pt x="538163" y="109762"/>
                </a:cubicBezTo>
                <a:cubicBezTo>
                  <a:pt x="539924" y="112844"/>
                  <a:pt x="540956" y="116333"/>
                  <a:pt x="542925" y="119287"/>
                </a:cubicBezTo>
                <a:cubicBezTo>
                  <a:pt x="556603" y="139805"/>
                  <a:pt x="549315" y="122039"/>
                  <a:pt x="557213" y="143099"/>
                </a:cubicBezTo>
                <a:cubicBezTo>
                  <a:pt x="558094" y="145449"/>
                  <a:pt x="558375" y="148049"/>
                  <a:pt x="559594" y="150243"/>
                </a:cubicBezTo>
                <a:cubicBezTo>
                  <a:pt x="562374" y="155247"/>
                  <a:pt x="569119" y="164531"/>
                  <a:pt x="569119" y="164531"/>
                </a:cubicBezTo>
                <a:cubicBezTo>
                  <a:pt x="572528" y="174758"/>
                  <a:pt x="573387" y="179581"/>
                  <a:pt x="578644" y="188343"/>
                </a:cubicBezTo>
                <a:cubicBezTo>
                  <a:pt x="581589" y="193251"/>
                  <a:pt x="588169" y="202631"/>
                  <a:pt x="588169" y="202631"/>
                </a:cubicBezTo>
                <a:cubicBezTo>
                  <a:pt x="588963" y="205806"/>
                  <a:pt x="590118" y="208912"/>
                  <a:pt x="590550" y="212156"/>
                </a:cubicBezTo>
                <a:cubicBezTo>
                  <a:pt x="591709" y="220846"/>
                  <a:pt x="591315" y="229732"/>
                  <a:pt x="592931" y="238349"/>
                </a:cubicBezTo>
                <a:cubicBezTo>
                  <a:pt x="593719" y="242551"/>
                  <a:pt x="596437" y="246170"/>
                  <a:pt x="597694" y="250256"/>
                </a:cubicBezTo>
                <a:cubicBezTo>
                  <a:pt x="605489" y="275590"/>
                  <a:pt x="597802" y="262327"/>
                  <a:pt x="607219" y="276449"/>
                </a:cubicBezTo>
                <a:cubicBezTo>
                  <a:pt x="608013" y="281212"/>
                  <a:pt x="608653" y="286002"/>
                  <a:pt x="609600" y="290737"/>
                </a:cubicBezTo>
                <a:cubicBezTo>
                  <a:pt x="610242" y="293946"/>
                  <a:pt x="608876" y="301297"/>
                  <a:pt x="611981" y="300262"/>
                </a:cubicBezTo>
                <a:cubicBezTo>
                  <a:pt x="613910" y="299619"/>
                  <a:pt x="628182" y="280248"/>
                  <a:pt x="631031" y="276449"/>
                </a:cubicBezTo>
                <a:cubicBezTo>
                  <a:pt x="631825" y="274068"/>
                  <a:pt x="632168" y="271485"/>
                  <a:pt x="633413" y="269306"/>
                </a:cubicBezTo>
                <a:cubicBezTo>
                  <a:pt x="636402" y="264076"/>
                  <a:pt x="643917" y="254692"/>
                  <a:pt x="650081" y="252637"/>
                </a:cubicBezTo>
                <a:cubicBezTo>
                  <a:pt x="651712" y="252093"/>
                  <a:pt x="690347" y="247898"/>
                  <a:pt x="690563" y="247874"/>
                </a:cubicBezTo>
                <a:cubicBezTo>
                  <a:pt x="708819" y="248668"/>
                  <a:pt x="727323" y="247151"/>
                  <a:pt x="745331" y="250256"/>
                </a:cubicBezTo>
                <a:cubicBezTo>
                  <a:pt x="750972" y="251229"/>
                  <a:pt x="753973" y="258840"/>
                  <a:pt x="759619" y="259781"/>
                </a:cubicBezTo>
                <a:cubicBezTo>
                  <a:pt x="765985" y="260842"/>
                  <a:pt x="779160" y="262880"/>
                  <a:pt x="785813" y="264543"/>
                </a:cubicBezTo>
                <a:cubicBezTo>
                  <a:pt x="788248" y="265152"/>
                  <a:pt x="790575" y="266130"/>
                  <a:pt x="792956" y="266924"/>
                </a:cubicBezTo>
                <a:cubicBezTo>
                  <a:pt x="794544" y="269305"/>
                  <a:pt x="795887" y="271869"/>
                  <a:pt x="797719" y="274068"/>
                </a:cubicBezTo>
                <a:cubicBezTo>
                  <a:pt x="799875" y="276655"/>
                  <a:pt x="803228" y="278268"/>
                  <a:pt x="804863" y="281212"/>
                </a:cubicBezTo>
                <a:cubicBezTo>
                  <a:pt x="807301" y="285600"/>
                  <a:pt x="807761" y="290838"/>
                  <a:pt x="809625" y="295499"/>
                </a:cubicBezTo>
                <a:lnTo>
                  <a:pt x="814388" y="307406"/>
                </a:lnTo>
                <a:cubicBezTo>
                  <a:pt x="813594" y="314550"/>
                  <a:pt x="814279" y="322018"/>
                  <a:pt x="812006" y="328837"/>
                </a:cubicBezTo>
                <a:cubicBezTo>
                  <a:pt x="810196" y="334267"/>
                  <a:pt x="802481" y="343124"/>
                  <a:pt x="802481" y="343124"/>
                </a:cubicBezTo>
                <a:cubicBezTo>
                  <a:pt x="796900" y="359869"/>
                  <a:pt x="804160" y="339208"/>
                  <a:pt x="795338" y="359793"/>
                </a:cubicBezTo>
                <a:cubicBezTo>
                  <a:pt x="794349" y="362100"/>
                  <a:pt x="794079" y="364692"/>
                  <a:pt x="792956" y="366937"/>
                </a:cubicBezTo>
                <a:cubicBezTo>
                  <a:pt x="791676" y="369497"/>
                  <a:pt x="789614" y="371596"/>
                  <a:pt x="788194" y="374081"/>
                </a:cubicBezTo>
                <a:cubicBezTo>
                  <a:pt x="779167" y="389879"/>
                  <a:pt x="786775" y="377391"/>
                  <a:pt x="781050" y="390749"/>
                </a:cubicBezTo>
                <a:cubicBezTo>
                  <a:pt x="773579" y="408183"/>
                  <a:pt x="778298" y="392237"/>
                  <a:pt x="773906" y="409799"/>
                </a:cubicBezTo>
                <a:cubicBezTo>
                  <a:pt x="775494" y="420118"/>
                  <a:pt x="776855" y="430474"/>
                  <a:pt x="778669" y="440756"/>
                </a:cubicBezTo>
                <a:cubicBezTo>
                  <a:pt x="779238" y="443979"/>
                  <a:pt x="779006" y="447725"/>
                  <a:pt x="781050" y="450281"/>
                </a:cubicBezTo>
                <a:cubicBezTo>
                  <a:pt x="782618" y="452241"/>
                  <a:pt x="785949" y="451540"/>
                  <a:pt x="788194" y="452662"/>
                </a:cubicBezTo>
                <a:cubicBezTo>
                  <a:pt x="790754" y="453942"/>
                  <a:pt x="792957" y="455837"/>
                  <a:pt x="795338" y="457424"/>
                </a:cubicBezTo>
                <a:cubicBezTo>
                  <a:pt x="797719" y="460599"/>
                  <a:pt x="799675" y="464143"/>
                  <a:pt x="802481" y="466949"/>
                </a:cubicBezTo>
                <a:cubicBezTo>
                  <a:pt x="806075" y="470543"/>
                  <a:pt x="811080" y="472615"/>
                  <a:pt x="814388" y="476474"/>
                </a:cubicBezTo>
                <a:cubicBezTo>
                  <a:pt x="815593" y="477880"/>
                  <a:pt x="819042" y="492712"/>
                  <a:pt x="819150" y="493143"/>
                </a:cubicBezTo>
                <a:cubicBezTo>
                  <a:pt x="818244" y="504016"/>
                  <a:pt x="818137" y="532509"/>
                  <a:pt x="809625" y="543149"/>
                </a:cubicBezTo>
                <a:lnTo>
                  <a:pt x="790575" y="566962"/>
                </a:lnTo>
                <a:cubicBezTo>
                  <a:pt x="787400" y="570931"/>
                  <a:pt x="783572" y="574455"/>
                  <a:pt x="781050" y="578868"/>
                </a:cubicBezTo>
                <a:cubicBezTo>
                  <a:pt x="777875" y="584424"/>
                  <a:pt x="774559" y="589902"/>
                  <a:pt x="771525" y="595537"/>
                </a:cubicBezTo>
                <a:cubicBezTo>
                  <a:pt x="769001" y="600225"/>
                  <a:pt x="767120" y="605258"/>
                  <a:pt x="764381" y="609824"/>
                </a:cubicBezTo>
                <a:cubicBezTo>
                  <a:pt x="762339" y="613227"/>
                  <a:pt x="759545" y="616120"/>
                  <a:pt x="757238" y="619349"/>
                </a:cubicBezTo>
                <a:cubicBezTo>
                  <a:pt x="752888" y="625440"/>
                  <a:pt x="751815" y="629006"/>
                  <a:pt x="745331" y="633637"/>
                </a:cubicBezTo>
                <a:cubicBezTo>
                  <a:pt x="742442" y="635700"/>
                  <a:pt x="738981" y="636812"/>
                  <a:pt x="735806" y="638399"/>
                </a:cubicBezTo>
                <a:cubicBezTo>
                  <a:pt x="732631" y="641574"/>
                  <a:pt x="729873" y="645230"/>
                  <a:pt x="726281" y="647924"/>
                </a:cubicBezTo>
                <a:cubicBezTo>
                  <a:pt x="723441" y="650054"/>
                  <a:pt x="719859" y="650963"/>
                  <a:pt x="716756" y="652687"/>
                </a:cubicBezTo>
                <a:cubicBezTo>
                  <a:pt x="712710" y="654935"/>
                  <a:pt x="708642" y="657177"/>
                  <a:pt x="704850" y="659831"/>
                </a:cubicBezTo>
                <a:cubicBezTo>
                  <a:pt x="682837" y="675241"/>
                  <a:pt x="702613" y="664522"/>
                  <a:pt x="683419" y="674118"/>
                </a:cubicBezTo>
                <a:cubicBezTo>
                  <a:pt x="681038" y="676499"/>
                  <a:pt x="678431" y="678675"/>
                  <a:pt x="676275" y="681262"/>
                </a:cubicBezTo>
                <a:cubicBezTo>
                  <a:pt x="674443" y="683461"/>
                  <a:pt x="673667" y="686521"/>
                  <a:pt x="671513" y="688406"/>
                </a:cubicBezTo>
                <a:cubicBezTo>
                  <a:pt x="661436" y="697224"/>
                  <a:pt x="659893" y="697042"/>
                  <a:pt x="650081" y="700312"/>
                </a:cubicBezTo>
                <a:cubicBezTo>
                  <a:pt x="645319" y="704281"/>
                  <a:pt x="640402" y="708071"/>
                  <a:pt x="635794" y="712218"/>
                </a:cubicBezTo>
                <a:cubicBezTo>
                  <a:pt x="632457" y="715222"/>
                  <a:pt x="629625" y="718760"/>
                  <a:pt x="626269" y="721743"/>
                </a:cubicBezTo>
                <a:cubicBezTo>
                  <a:pt x="622470" y="725120"/>
                  <a:pt x="618188" y="727921"/>
                  <a:pt x="614363" y="731268"/>
                </a:cubicBezTo>
                <a:cubicBezTo>
                  <a:pt x="611829" y="733486"/>
                  <a:pt x="609877" y="736344"/>
                  <a:pt x="607219" y="738412"/>
                </a:cubicBezTo>
                <a:cubicBezTo>
                  <a:pt x="602701" y="741926"/>
                  <a:pt x="596978" y="743889"/>
                  <a:pt x="592931" y="747937"/>
                </a:cubicBezTo>
                <a:cubicBezTo>
                  <a:pt x="590550" y="750318"/>
                  <a:pt x="588322" y="752863"/>
                  <a:pt x="585788" y="755081"/>
                </a:cubicBezTo>
                <a:cubicBezTo>
                  <a:pt x="575314" y="764246"/>
                  <a:pt x="571463" y="766219"/>
                  <a:pt x="559594" y="774131"/>
                </a:cubicBezTo>
                <a:cubicBezTo>
                  <a:pt x="557213" y="775718"/>
                  <a:pt x="554238" y="776658"/>
                  <a:pt x="552450" y="778893"/>
                </a:cubicBezTo>
                <a:cubicBezTo>
                  <a:pt x="549275" y="782862"/>
                  <a:pt x="546937" y="787679"/>
                  <a:pt x="542925" y="790799"/>
                </a:cubicBezTo>
                <a:cubicBezTo>
                  <a:pt x="539551" y="793423"/>
                  <a:pt x="534988" y="793974"/>
                  <a:pt x="531019" y="795562"/>
                </a:cubicBezTo>
                <a:cubicBezTo>
                  <a:pt x="527050" y="799531"/>
                  <a:pt x="523398" y="803843"/>
                  <a:pt x="519113" y="807468"/>
                </a:cubicBezTo>
                <a:cubicBezTo>
                  <a:pt x="509197" y="815858"/>
                  <a:pt x="502549" y="820099"/>
                  <a:pt x="492919" y="826518"/>
                </a:cubicBezTo>
                <a:cubicBezTo>
                  <a:pt x="489167" y="831520"/>
                  <a:pt x="483988" y="839360"/>
                  <a:pt x="478631" y="843187"/>
                </a:cubicBezTo>
                <a:cubicBezTo>
                  <a:pt x="475742" y="845250"/>
                  <a:pt x="472116" y="846068"/>
                  <a:pt x="469106" y="847949"/>
                </a:cubicBezTo>
                <a:cubicBezTo>
                  <a:pt x="452629" y="858247"/>
                  <a:pt x="466473" y="852796"/>
                  <a:pt x="452438" y="857474"/>
                </a:cubicBezTo>
                <a:cubicBezTo>
                  <a:pt x="450850" y="859855"/>
                  <a:pt x="449699" y="862594"/>
                  <a:pt x="447675" y="864618"/>
                </a:cubicBezTo>
                <a:cubicBezTo>
                  <a:pt x="445651" y="866642"/>
                  <a:pt x="443016" y="867961"/>
                  <a:pt x="440531" y="869381"/>
                </a:cubicBezTo>
                <a:cubicBezTo>
                  <a:pt x="433767" y="873246"/>
                  <a:pt x="429669" y="873929"/>
                  <a:pt x="423863" y="878906"/>
                </a:cubicBezTo>
                <a:cubicBezTo>
                  <a:pt x="420454" y="881828"/>
                  <a:pt x="418074" y="885940"/>
                  <a:pt x="414338" y="888431"/>
                </a:cubicBezTo>
                <a:cubicBezTo>
                  <a:pt x="410781" y="890802"/>
                  <a:pt x="406254" y="891281"/>
                  <a:pt x="402431" y="893193"/>
                </a:cubicBezTo>
                <a:cubicBezTo>
                  <a:pt x="399871" y="894473"/>
                  <a:pt x="397848" y="896676"/>
                  <a:pt x="395288" y="897956"/>
                </a:cubicBezTo>
                <a:cubicBezTo>
                  <a:pt x="380942" y="905129"/>
                  <a:pt x="386492" y="899899"/>
                  <a:pt x="373856" y="907481"/>
                </a:cubicBezTo>
                <a:cubicBezTo>
                  <a:pt x="353607" y="919631"/>
                  <a:pt x="366974" y="915155"/>
                  <a:pt x="350044" y="919387"/>
                </a:cubicBezTo>
                <a:cubicBezTo>
                  <a:pt x="333182" y="930627"/>
                  <a:pt x="355334" y="916765"/>
                  <a:pt x="328613" y="928912"/>
                </a:cubicBezTo>
                <a:cubicBezTo>
                  <a:pt x="312706" y="936143"/>
                  <a:pt x="320921" y="934955"/>
                  <a:pt x="307181" y="943199"/>
                </a:cubicBezTo>
                <a:cubicBezTo>
                  <a:pt x="302615" y="945938"/>
                  <a:pt x="297760" y="948180"/>
                  <a:pt x="292894" y="950343"/>
                </a:cubicBezTo>
                <a:cubicBezTo>
                  <a:pt x="290600" y="951362"/>
                  <a:pt x="288259" y="952666"/>
                  <a:pt x="285750" y="952724"/>
                </a:cubicBezTo>
                <a:cubicBezTo>
                  <a:pt x="254009" y="953462"/>
                  <a:pt x="196453" y="952724"/>
                  <a:pt x="178594" y="952724"/>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1"/>
          <p:cNvPicPr>
            <a:picLocks noChangeAspect="1"/>
          </p:cNvPicPr>
          <p:nvPr/>
        </p:nvPicPr>
        <p:blipFill>
          <a:blip r:embed="rId7"/>
          <a:stretch>
            <a:fillRect/>
          </a:stretch>
        </p:blipFill>
        <p:spPr>
          <a:xfrm>
            <a:off x="6057900" y="671529"/>
            <a:ext cx="4444688" cy="1791055"/>
          </a:xfrm>
          <a:prstGeom prst="rect">
            <a:avLst/>
          </a:prstGeom>
        </p:spPr>
      </p:pic>
      <p:pic>
        <p:nvPicPr>
          <p:cNvPr id="7" name="Picture 6"/>
          <p:cNvPicPr>
            <a:picLocks noChangeAspect="1"/>
          </p:cNvPicPr>
          <p:nvPr/>
        </p:nvPicPr>
        <p:blipFill>
          <a:blip r:embed="rId8"/>
          <a:stretch>
            <a:fillRect/>
          </a:stretch>
        </p:blipFill>
        <p:spPr>
          <a:xfrm>
            <a:off x="6138834" y="38986"/>
            <a:ext cx="4226543" cy="484173"/>
          </a:xfrm>
          <a:prstGeom prst="rect">
            <a:avLst/>
          </a:prstGeom>
        </p:spPr>
      </p:pic>
      <p:sp>
        <p:nvSpPr>
          <p:cNvPr id="6" name="TextBox 5"/>
          <p:cNvSpPr txBox="1"/>
          <p:nvPr/>
        </p:nvSpPr>
        <p:spPr>
          <a:xfrm>
            <a:off x="7876701" y="441495"/>
            <a:ext cx="886781" cy="246221"/>
          </a:xfrm>
          <a:prstGeom prst="rect">
            <a:avLst/>
          </a:prstGeom>
          <a:noFill/>
        </p:spPr>
        <p:txBody>
          <a:bodyPr wrap="none" rtlCol="0">
            <a:spAutoFit/>
          </a:bodyPr>
          <a:lstStyle/>
          <a:p>
            <a:r>
              <a:rPr lang="en-US" sz="1000" dirty="0">
                <a:solidFill>
                  <a:prstClr val="black"/>
                </a:solidFill>
                <a:latin typeface="Times New Roman" panose="02020603050405020304" pitchFamily="18" charset="0"/>
                <a:cs typeface="Times New Roman" panose="02020603050405020304" pitchFamily="18" charset="0"/>
              </a:rPr>
              <a:t>Nov 27, 2018</a:t>
            </a:r>
          </a:p>
        </p:txBody>
      </p:sp>
      <p:sp>
        <p:nvSpPr>
          <p:cNvPr id="26" name="TextBox 25"/>
          <p:cNvSpPr txBox="1"/>
          <p:nvPr/>
        </p:nvSpPr>
        <p:spPr>
          <a:xfrm>
            <a:off x="2494764" y="5560880"/>
            <a:ext cx="7425559" cy="523220"/>
          </a:xfrm>
          <a:prstGeom prst="rect">
            <a:avLst/>
          </a:prstGeom>
          <a:noFill/>
        </p:spPr>
        <p:txBody>
          <a:bodyPr wrap="none" rtlCol="0">
            <a:spAutoFit/>
          </a:bodyPr>
          <a:lstStyle/>
          <a:p>
            <a:r>
              <a:rPr lang="en-US" sz="2800"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1) Are insects declining? Where? By how much?</a:t>
            </a:r>
          </a:p>
        </p:txBody>
      </p:sp>
      <p:pic>
        <p:nvPicPr>
          <p:cNvPr id="1026" name="Picture 2" descr="Image result for deforestation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22827" y="510279"/>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lobal warming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77681" y="488091"/>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a:stretch>
            <a:fillRect/>
          </a:stretch>
        </p:blipFill>
        <p:spPr>
          <a:xfrm>
            <a:off x="3077649" y="488091"/>
            <a:ext cx="1580827" cy="1554480"/>
          </a:xfrm>
          <a:prstGeom prst="rect">
            <a:avLst/>
          </a:prstGeom>
        </p:spPr>
      </p:pic>
    </p:spTree>
    <p:extLst>
      <p:ext uri="{BB962C8B-B14F-4D97-AF65-F5344CB8AC3E}">
        <p14:creationId xmlns:p14="http://schemas.microsoft.com/office/powerpoint/2010/main" val="883229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22">
            <a:extLst>
              <a:ext uri="{FF2B5EF4-FFF2-40B4-BE49-F238E27FC236}">
                <a16:creationId xmlns:a16="http://schemas.microsoft.com/office/drawing/2014/main" id="{A09DB135-F572-45FD-9D9B-67B6D40822F1}"/>
              </a:ext>
            </a:extLst>
          </p:cNvPr>
          <p:cNvSpPr/>
          <p:nvPr/>
        </p:nvSpPr>
        <p:spPr>
          <a:xfrm>
            <a:off x="4422803" y="3228865"/>
            <a:ext cx="381000" cy="457200"/>
          </a:xfrm>
          <a:prstGeom prst="rightArrow">
            <a:avLst/>
          </a:prstGeom>
          <a:solidFill>
            <a:schemeClr val="accent5">
              <a:lumMod val="75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9" name="Right Arrow 23">
            <a:extLst>
              <a:ext uri="{FF2B5EF4-FFF2-40B4-BE49-F238E27FC236}">
                <a16:creationId xmlns:a16="http://schemas.microsoft.com/office/drawing/2014/main" id="{7E8D9FDC-8115-4625-8A86-0CBD2EBEC4B5}"/>
              </a:ext>
            </a:extLst>
          </p:cNvPr>
          <p:cNvSpPr/>
          <p:nvPr/>
        </p:nvSpPr>
        <p:spPr>
          <a:xfrm>
            <a:off x="7410843" y="3228865"/>
            <a:ext cx="381000" cy="457200"/>
          </a:xfrm>
          <a:prstGeom prst="rightArrow">
            <a:avLst/>
          </a:prstGeom>
          <a:solidFill>
            <a:schemeClr val="accent5">
              <a:lumMod val="75000"/>
            </a:schemeClr>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pic>
        <p:nvPicPr>
          <p:cNvPr id="10" name="Picture 9" descr="http://www.danimouser.com/photography/wp-content/uploads/2011/05/101.jpg">
            <a:extLst>
              <a:ext uri="{FF2B5EF4-FFF2-40B4-BE49-F238E27FC236}">
                <a16:creationId xmlns:a16="http://schemas.microsoft.com/office/drawing/2014/main" id="{3331B824-86F9-40B1-9DF5-5BACB5C5F5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8606" y="2665547"/>
            <a:ext cx="2314791" cy="1540532"/>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descr="http://www.statesymbolsusa.org/IMAGES/Vermont/Acer-saccharum-sugar-maple.jpg">
            <a:extLst>
              <a:ext uri="{FF2B5EF4-FFF2-40B4-BE49-F238E27FC236}">
                <a16:creationId xmlns:a16="http://schemas.microsoft.com/office/drawing/2014/main" id="{89B1088F-968E-41DC-878E-73F85FA25FB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47"/>
          <a:stretch/>
        </p:blipFill>
        <p:spPr bwMode="auto">
          <a:xfrm>
            <a:off x="7934706" y="2668400"/>
            <a:ext cx="2314791" cy="1538673"/>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1" descr="http://farm1.staticflickr.com/150/383642098_29e3b6f10a_z.jpg">
            <a:extLst>
              <a:ext uri="{FF2B5EF4-FFF2-40B4-BE49-F238E27FC236}">
                <a16:creationId xmlns:a16="http://schemas.microsoft.com/office/drawing/2014/main" id="{9979BA2B-49CB-4E3E-93CB-81089149BA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2506" y="2650936"/>
            <a:ext cx="2314791" cy="1544401"/>
          </a:xfrm>
          <a:prstGeom prst="ellipse">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51E8828-457C-4484-9A05-B9113B4EFC6C}"/>
              </a:ext>
            </a:extLst>
          </p:cNvPr>
          <p:cNvCxnSpPr/>
          <p:nvPr/>
        </p:nvCxnSpPr>
        <p:spPr>
          <a:xfrm>
            <a:off x="1828800" y="5063517"/>
            <a:ext cx="8458200"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99995925-2996-492E-96A2-84494EC998AA}"/>
              </a:ext>
            </a:extLst>
          </p:cNvPr>
          <p:cNvSpPr txBox="1"/>
          <p:nvPr/>
        </p:nvSpPr>
        <p:spPr>
          <a:xfrm>
            <a:off x="1752600" y="5063521"/>
            <a:ext cx="1193212"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January</a:t>
            </a:r>
          </a:p>
        </p:txBody>
      </p:sp>
      <p:sp>
        <p:nvSpPr>
          <p:cNvPr id="16" name="TextBox 15">
            <a:extLst>
              <a:ext uri="{FF2B5EF4-FFF2-40B4-BE49-F238E27FC236}">
                <a16:creationId xmlns:a16="http://schemas.microsoft.com/office/drawing/2014/main" id="{45BE124D-DADE-44E1-8054-81AA91A08B46}"/>
              </a:ext>
            </a:extLst>
          </p:cNvPr>
          <p:cNvSpPr txBox="1"/>
          <p:nvPr/>
        </p:nvSpPr>
        <p:spPr>
          <a:xfrm>
            <a:off x="9601203" y="5063521"/>
            <a:ext cx="787395"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June</a:t>
            </a:r>
          </a:p>
        </p:txBody>
      </p:sp>
      <p:sp>
        <p:nvSpPr>
          <p:cNvPr id="18" name="TextBox 17">
            <a:extLst>
              <a:ext uri="{FF2B5EF4-FFF2-40B4-BE49-F238E27FC236}">
                <a16:creationId xmlns:a16="http://schemas.microsoft.com/office/drawing/2014/main" id="{1710085E-3492-4051-B9AF-755F01190588}"/>
              </a:ext>
            </a:extLst>
          </p:cNvPr>
          <p:cNvSpPr txBox="1"/>
          <p:nvPr/>
        </p:nvSpPr>
        <p:spPr>
          <a:xfrm>
            <a:off x="6050662" y="5044004"/>
            <a:ext cx="798617" cy="461665"/>
          </a:xfrm>
          <a:prstGeom prst="rect">
            <a:avLst/>
          </a:prstGeom>
          <a:noFill/>
        </p:spPr>
        <p:txBody>
          <a:bodyPr wrap="none" rtlCol="0">
            <a:spAutoFit/>
          </a:bodyPr>
          <a:lstStyle/>
          <a:p>
            <a:r>
              <a:rPr lang="en-US" sz="2400" dirty="0">
                <a:solidFill>
                  <a:prstClr val="black"/>
                </a:solidFill>
                <a:latin typeface="Segoe UI Semilight" panose="020B0402040204020203" pitchFamily="34" charset="0"/>
                <a:cs typeface="Segoe UI Semilight" panose="020B0402040204020203" pitchFamily="34" charset="0"/>
              </a:rPr>
              <a:t>April</a:t>
            </a:r>
          </a:p>
        </p:txBody>
      </p:sp>
      <p:grpSp>
        <p:nvGrpSpPr>
          <p:cNvPr id="19" name="Group 18">
            <a:extLst>
              <a:ext uri="{FF2B5EF4-FFF2-40B4-BE49-F238E27FC236}">
                <a16:creationId xmlns:a16="http://schemas.microsoft.com/office/drawing/2014/main" id="{E6782C12-DB16-4887-BBFD-04DF3C9CA01C}"/>
              </a:ext>
            </a:extLst>
          </p:cNvPr>
          <p:cNvGrpSpPr/>
          <p:nvPr/>
        </p:nvGrpSpPr>
        <p:grpSpPr>
          <a:xfrm>
            <a:off x="8135526" y="3895466"/>
            <a:ext cx="921815" cy="1133423"/>
            <a:chOff x="6611522" y="2333362"/>
            <a:chExt cx="921815" cy="1133423"/>
          </a:xfrm>
        </p:grpSpPr>
        <p:sp>
          <p:nvSpPr>
            <p:cNvPr id="20" name="Down Arrow 16">
              <a:extLst>
                <a:ext uri="{FF2B5EF4-FFF2-40B4-BE49-F238E27FC236}">
                  <a16:creationId xmlns:a16="http://schemas.microsoft.com/office/drawing/2014/main" id="{6767704E-4B79-4E4F-8A6B-76507EC609A2}"/>
                </a:ext>
              </a:extLst>
            </p:cNvPr>
            <p:cNvSpPr/>
            <p:nvPr/>
          </p:nvSpPr>
          <p:spPr>
            <a:xfrm rot="10800000" flipV="1">
              <a:off x="6958130" y="3238185"/>
              <a:ext cx="228600" cy="22860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1" name="Picture 22" descr="http://static.flickr.com/2238/2148457971_8475d5226d.jpg">
              <a:extLst>
                <a:ext uri="{FF2B5EF4-FFF2-40B4-BE49-F238E27FC236}">
                  <a16:creationId xmlns:a16="http://schemas.microsoft.com/office/drawing/2014/main" id="{EFC29721-2E45-4F8B-911C-A58FBF50A270}"/>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6611522" y="2333362"/>
              <a:ext cx="921815" cy="103161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E6782C12-DB16-4887-BBFD-04DF3C9CA01C}"/>
              </a:ext>
            </a:extLst>
          </p:cNvPr>
          <p:cNvGrpSpPr/>
          <p:nvPr/>
        </p:nvGrpSpPr>
        <p:grpSpPr>
          <a:xfrm>
            <a:off x="8136230" y="3896457"/>
            <a:ext cx="921815" cy="1133423"/>
            <a:chOff x="6611522" y="2333362"/>
            <a:chExt cx="921815" cy="1133423"/>
          </a:xfrm>
        </p:grpSpPr>
        <p:sp>
          <p:nvSpPr>
            <p:cNvPr id="33" name="Down Arrow 16">
              <a:extLst>
                <a:ext uri="{FF2B5EF4-FFF2-40B4-BE49-F238E27FC236}">
                  <a16:creationId xmlns:a16="http://schemas.microsoft.com/office/drawing/2014/main" id="{6767704E-4B79-4E4F-8A6B-76507EC609A2}"/>
                </a:ext>
              </a:extLst>
            </p:cNvPr>
            <p:cNvSpPr/>
            <p:nvPr/>
          </p:nvSpPr>
          <p:spPr>
            <a:xfrm rot="10800000" flipV="1">
              <a:off x="6958130" y="3238185"/>
              <a:ext cx="228600" cy="228600"/>
            </a:xfrm>
            <a:prstGeom prst="downArrow">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4" name="Picture 22" descr="http://static.flickr.com/2238/2148457971_8475d5226d.jpg">
              <a:extLst>
                <a:ext uri="{FF2B5EF4-FFF2-40B4-BE49-F238E27FC236}">
                  <a16:creationId xmlns:a16="http://schemas.microsoft.com/office/drawing/2014/main" id="{EFC29721-2E45-4F8B-911C-A58FBF50A270}"/>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6611522" y="2333362"/>
              <a:ext cx="921815" cy="103161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048" name="Freeform 2047"/>
          <p:cNvSpPr/>
          <p:nvPr/>
        </p:nvSpPr>
        <p:spPr>
          <a:xfrm>
            <a:off x="8162926" y="3888358"/>
            <a:ext cx="819151" cy="953052"/>
          </a:xfrm>
          <a:custGeom>
            <a:avLst/>
            <a:gdLst>
              <a:gd name="connsiteX0" fmla="*/ 178594 w 819150"/>
              <a:gd name="connsiteY0" fmla="*/ 952724 h 953052"/>
              <a:gd name="connsiteX1" fmla="*/ 178594 w 819150"/>
              <a:gd name="connsiteY1" fmla="*/ 952724 h 953052"/>
              <a:gd name="connsiteX2" fmla="*/ 114300 w 819150"/>
              <a:gd name="connsiteY2" fmla="*/ 950343 h 953052"/>
              <a:gd name="connsiteX3" fmla="*/ 97631 w 819150"/>
              <a:gd name="connsiteY3" fmla="*/ 947962 h 953052"/>
              <a:gd name="connsiteX4" fmla="*/ 90488 w 819150"/>
              <a:gd name="connsiteY4" fmla="*/ 943199 h 953052"/>
              <a:gd name="connsiteX5" fmla="*/ 78581 w 819150"/>
              <a:gd name="connsiteY5" fmla="*/ 940818 h 953052"/>
              <a:gd name="connsiteX6" fmla="*/ 69056 w 819150"/>
              <a:gd name="connsiteY6" fmla="*/ 938437 h 953052"/>
              <a:gd name="connsiteX7" fmla="*/ 59531 w 819150"/>
              <a:gd name="connsiteY7" fmla="*/ 933674 h 953052"/>
              <a:gd name="connsiteX8" fmla="*/ 45244 w 819150"/>
              <a:gd name="connsiteY8" fmla="*/ 909862 h 953052"/>
              <a:gd name="connsiteX9" fmla="*/ 42863 w 819150"/>
              <a:gd name="connsiteY9" fmla="*/ 902718 h 953052"/>
              <a:gd name="connsiteX10" fmla="*/ 33338 w 819150"/>
              <a:gd name="connsiteY10" fmla="*/ 883668 h 953052"/>
              <a:gd name="connsiteX11" fmla="*/ 28575 w 819150"/>
              <a:gd name="connsiteY11" fmla="*/ 874143 h 953052"/>
              <a:gd name="connsiteX12" fmla="*/ 23813 w 819150"/>
              <a:gd name="connsiteY12" fmla="*/ 864618 h 953052"/>
              <a:gd name="connsiteX13" fmla="*/ 19050 w 819150"/>
              <a:gd name="connsiteY13" fmla="*/ 857474 h 953052"/>
              <a:gd name="connsiteX14" fmla="*/ 16669 w 819150"/>
              <a:gd name="connsiteY14" fmla="*/ 836043 h 953052"/>
              <a:gd name="connsiteX15" fmla="*/ 14288 w 819150"/>
              <a:gd name="connsiteY15" fmla="*/ 824137 h 953052"/>
              <a:gd name="connsiteX16" fmla="*/ 9525 w 819150"/>
              <a:gd name="connsiteY16" fmla="*/ 762224 h 953052"/>
              <a:gd name="connsiteX17" fmla="*/ 2381 w 819150"/>
              <a:gd name="connsiteY17" fmla="*/ 740793 h 953052"/>
              <a:gd name="connsiteX18" fmla="*/ 0 w 819150"/>
              <a:gd name="connsiteY18" fmla="*/ 733649 h 953052"/>
              <a:gd name="connsiteX19" fmla="*/ 2381 w 819150"/>
              <a:gd name="connsiteY19" fmla="*/ 709837 h 953052"/>
              <a:gd name="connsiteX20" fmla="*/ 4763 w 819150"/>
              <a:gd name="connsiteY20" fmla="*/ 697931 h 953052"/>
              <a:gd name="connsiteX21" fmla="*/ 11906 w 819150"/>
              <a:gd name="connsiteY21" fmla="*/ 690787 h 953052"/>
              <a:gd name="connsiteX22" fmla="*/ 28575 w 819150"/>
              <a:gd name="connsiteY22" fmla="*/ 666974 h 953052"/>
              <a:gd name="connsiteX23" fmla="*/ 38100 w 819150"/>
              <a:gd name="connsiteY23" fmla="*/ 659831 h 953052"/>
              <a:gd name="connsiteX24" fmla="*/ 50006 w 819150"/>
              <a:gd name="connsiteY24" fmla="*/ 645543 h 953052"/>
              <a:gd name="connsiteX25" fmla="*/ 59531 w 819150"/>
              <a:gd name="connsiteY25" fmla="*/ 631256 h 953052"/>
              <a:gd name="connsiteX26" fmla="*/ 69056 w 819150"/>
              <a:gd name="connsiteY26" fmla="*/ 626493 h 953052"/>
              <a:gd name="connsiteX27" fmla="*/ 83344 w 819150"/>
              <a:gd name="connsiteY27" fmla="*/ 616968 h 953052"/>
              <a:gd name="connsiteX28" fmla="*/ 90488 w 819150"/>
              <a:gd name="connsiteY28" fmla="*/ 614587 h 953052"/>
              <a:gd name="connsiteX29" fmla="*/ 102394 w 819150"/>
              <a:gd name="connsiteY29" fmla="*/ 607443 h 953052"/>
              <a:gd name="connsiteX30" fmla="*/ 166688 w 819150"/>
              <a:gd name="connsiteY30" fmla="*/ 576487 h 953052"/>
              <a:gd name="connsiteX31" fmla="*/ 178594 w 819150"/>
              <a:gd name="connsiteY31" fmla="*/ 569343 h 953052"/>
              <a:gd name="connsiteX32" fmla="*/ 188119 w 819150"/>
              <a:gd name="connsiteY32" fmla="*/ 559818 h 953052"/>
              <a:gd name="connsiteX33" fmla="*/ 192881 w 819150"/>
              <a:gd name="connsiteY33" fmla="*/ 545531 h 953052"/>
              <a:gd name="connsiteX34" fmla="*/ 200025 w 819150"/>
              <a:gd name="connsiteY34" fmla="*/ 526481 h 953052"/>
              <a:gd name="connsiteX35" fmla="*/ 197644 w 819150"/>
              <a:gd name="connsiteY35" fmla="*/ 485999 h 953052"/>
              <a:gd name="connsiteX36" fmla="*/ 192881 w 819150"/>
              <a:gd name="connsiteY36" fmla="*/ 466949 h 953052"/>
              <a:gd name="connsiteX37" fmla="*/ 166688 w 819150"/>
              <a:gd name="connsiteY37" fmla="*/ 443137 h 953052"/>
              <a:gd name="connsiteX38" fmla="*/ 154781 w 819150"/>
              <a:gd name="connsiteY38" fmla="*/ 426468 h 953052"/>
              <a:gd name="connsiteX39" fmla="*/ 152400 w 819150"/>
              <a:gd name="connsiteY39" fmla="*/ 416943 h 953052"/>
              <a:gd name="connsiteX40" fmla="*/ 147638 w 819150"/>
              <a:gd name="connsiteY40" fmla="*/ 405037 h 953052"/>
              <a:gd name="connsiteX41" fmla="*/ 145256 w 819150"/>
              <a:gd name="connsiteY41" fmla="*/ 393131 h 953052"/>
              <a:gd name="connsiteX42" fmla="*/ 142875 w 819150"/>
              <a:gd name="connsiteY42" fmla="*/ 385987 h 953052"/>
              <a:gd name="connsiteX43" fmla="*/ 140494 w 819150"/>
              <a:gd name="connsiteY43" fmla="*/ 362174 h 953052"/>
              <a:gd name="connsiteX44" fmla="*/ 135731 w 819150"/>
              <a:gd name="connsiteY44" fmla="*/ 347887 h 953052"/>
              <a:gd name="connsiteX45" fmla="*/ 130969 w 819150"/>
              <a:gd name="connsiteY45" fmla="*/ 297881 h 953052"/>
              <a:gd name="connsiteX46" fmla="*/ 126206 w 819150"/>
              <a:gd name="connsiteY46" fmla="*/ 278831 h 953052"/>
              <a:gd name="connsiteX47" fmla="*/ 121444 w 819150"/>
              <a:gd name="connsiteY47" fmla="*/ 271687 h 953052"/>
              <a:gd name="connsiteX48" fmla="*/ 119063 w 819150"/>
              <a:gd name="connsiteY48" fmla="*/ 259781 h 953052"/>
              <a:gd name="connsiteX49" fmla="*/ 123825 w 819150"/>
              <a:gd name="connsiteY49" fmla="*/ 166912 h 953052"/>
              <a:gd name="connsiteX50" fmla="*/ 126206 w 819150"/>
              <a:gd name="connsiteY50" fmla="*/ 157387 h 953052"/>
              <a:gd name="connsiteX51" fmla="*/ 130969 w 819150"/>
              <a:gd name="connsiteY51" fmla="*/ 147862 h 953052"/>
              <a:gd name="connsiteX52" fmla="*/ 138113 w 819150"/>
              <a:gd name="connsiteY52" fmla="*/ 135956 h 953052"/>
              <a:gd name="connsiteX53" fmla="*/ 147638 w 819150"/>
              <a:gd name="connsiteY53" fmla="*/ 124049 h 953052"/>
              <a:gd name="connsiteX54" fmla="*/ 154781 w 819150"/>
              <a:gd name="connsiteY54" fmla="*/ 114524 h 953052"/>
              <a:gd name="connsiteX55" fmla="*/ 159544 w 819150"/>
              <a:gd name="connsiteY55" fmla="*/ 104999 h 953052"/>
              <a:gd name="connsiteX56" fmla="*/ 166688 w 819150"/>
              <a:gd name="connsiteY56" fmla="*/ 93093 h 953052"/>
              <a:gd name="connsiteX57" fmla="*/ 180975 w 819150"/>
              <a:gd name="connsiteY57" fmla="*/ 76424 h 953052"/>
              <a:gd name="connsiteX58" fmla="*/ 183356 w 819150"/>
              <a:gd name="connsiteY58" fmla="*/ 66899 h 953052"/>
              <a:gd name="connsiteX59" fmla="*/ 192881 w 819150"/>
              <a:gd name="connsiteY59" fmla="*/ 59756 h 953052"/>
              <a:gd name="connsiteX60" fmla="*/ 200025 w 819150"/>
              <a:gd name="connsiteY60" fmla="*/ 52612 h 953052"/>
              <a:gd name="connsiteX61" fmla="*/ 207169 w 819150"/>
              <a:gd name="connsiteY61" fmla="*/ 43087 h 953052"/>
              <a:gd name="connsiteX62" fmla="*/ 214313 w 819150"/>
              <a:gd name="connsiteY62" fmla="*/ 38324 h 953052"/>
              <a:gd name="connsiteX63" fmla="*/ 223838 w 819150"/>
              <a:gd name="connsiteY63" fmla="*/ 31181 h 953052"/>
              <a:gd name="connsiteX64" fmla="*/ 252413 w 819150"/>
              <a:gd name="connsiteY64" fmla="*/ 14512 h 953052"/>
              <a:gd name="connsiteX65" fmla="*/ 290513 w 819150"/>
              <a:gd name="connsiteY65" fmla="*/ 9749 h 953052"/>
              <a:gd name="connsiteX66" fmla="*/ 307181 w 819150"/>
              <a:gd name="connsiteY66" fmla="*/ 7368 h 953052"/>
              <a:gd name="connsiteX67" fmla="*/ 314325 w 819150"/>
              <a:gd name="connsiteY67" fmla="*/ 4987 h 953052"/>
              <a:gd name="connsiteX68" fmla="*/ 454819 w 819150"/>
              <a:gd name="connsiteY68" fmla="*/ 4987 h 953052"/>
              <a:gd name="connsiteX69" fmla="*/ 469106 w 819150"/>
              <a:gd name="connsiteY69" fmla="*/ 19274 h 953052"/>
              <a:gd name="connsiteX70" fmla="*/ 476250 w 819150"/>
              <a:gd name="connsiteY70" fmla="*/ 28799 h 953052"/>
              <a:gd name="connsiteX71" fmla="*/ 483394 w 819150"/>
              <a:gd name="connsiteY71" fmla="*/ 33562 h 953052"/>
              <a:gd name="connsiteX72" fmla="*/ 497681 w 819150"/>
              <a:gd name="connsiteY72" fmla="*/ 47849 h 953052"/>
              <a:gd name="connsiteX73" fmla="*/ 504825 w 819150"/>
              <a:gd name="connsiteY73" fmla="*/ 52612 h 953052"/>
              <a:gd name="connsiteX74" fmla="*/ 519113 w 819150"/>
              <a:gd name="connsiteY74" fmla="*/ 69281 h 953052"/>
              <a:gd name="connsiteX75" fmla="*/ 531019 w 819150"/>
              <a:gd name="connsiteY75" fmla="*/ 90712 h 953052"/>
              <a:gd name="connsiteX76" fmla="*/ 533400 w 819150"/>
              <a:gd name="connsiteY76" fmla="*/ 102618 h 953052"/>
              <a:gd name="connsiteX77" fmla="*/ 538163 w 819150"/>
              <a:gd name="connsiteY77" fmla="*/ 109762 h 953052"/>
              <a:gd name="connsiteX78" fmla="*/ 542925 w 819150"/>
              <a:gd name="connsiteY78" fmla="*/ 119287 h 953052"/>
              <a:gd name="connsiteX79" fmla="*/ 557213 w 819150"/>
              <a:gd name="connsiteY79" fmla="*/ 143099 h 953052"/>
              <a:gd name="connsiteX80" fmla="*/ 559594 w 819150"/>
              <a:gd name="connsiteY80" fmla="*/ 150243 h 953052"/>
              <a:gd name="connsiteX81" fmla="*/ 569119 w 819150"/>
              <a:gd name="connsiteY81" fmla="*/ 164531 h 953052"/>
              <a:gd name="connsiteX82" fmla="*/ 578644 w 819150"/>
              <a:gd name="connsiteY82" fmla="*/ 188343 h 953052"/>
              <a:gd name="connsiteX83" fmla="*/ 588169 w 819150"/>
              <a:gd name="connsiteY83" fmla="*/ 202631 h 953052"/>
              <a:gd name="connsiteX84" fmla="*/ 590550 w 819150"/>
              <a:gd name="connsiteY84" fmla="*/ 212156 h 953052"/>
              <a:gd name="connsiteX85" fmla="*/ 592931 w 819150"/>
              <a:gd name="connsiteY85" fmla="*/ 238349 h 953052"/>
              <a:gd name="connsiteX86" fmla="*/ 597694 w 819150"/>
              <a:gd name="connsiteY86" fmla="*/ 250256 h 953052"/>
              <a:gd name="connsiteX87" fmla="*/ 607219 w 819150"/>
              <a:gd name="connsiteY87" fmla="*/ 276449 h 953052"/>
              <a:gd name="connsiteX88" fmla="*/ 609600 w 819150"/>
              <a:gd name="connsiteY88" fmla="*/ 290737 h 953052"/>
              <a:gd name="connsiteX89" fmla="*/ 611981 w 819150"/>
              <a:gd name="connsiteY89" fmla="*/ 300262 h 953052"/>
              <a:gd name="connsiteX90" fmla="*/ 631031 w 819150"/>
              <a:gd name="connsiteY90" fmla="*/ 276449 h 953052"/>
              <a:gd name="connsiteX91" fmla="*/ 633413 w 819150"/>
              <a:gd name="connsiteY91" fmla="*/ 269306 h 953052"/>
              <a:gd name="connsiteX92" fmla="*/ 650081 w 819150"/>
              <a:gd name="connsiteY92" fmla="*/ 252637 h 953052"/>
              <a:gd name="connsiteX93" fmla="*/ 690563 w 819150"/>
              <a:gd name="connsiteY93" fmla="*/ 247874 h 953052"/>
              <a:gd name="connsiteX94" fmla="*/ 745331 w 819150"/>
              <a:gd name="connsiteY94" fmla="*/ 250256 h 953052"/>
              <a:gd name="connsiteX95" fmla="*/ 759619 w 819150"/>
              <a:gd name="connsiteY95" fmla="*/ 259781 h 953052"/>
              <a:gd name="connsiteX96" fmla="*/ 785813 w 819150"/>
              <a:gd name="connsiteY96" fmla="*/ 264543 h 953052"/>
              <a:gd name="connsiteX97" fmla="*/ 792956 w 819150"/>
              <a:gd name="connsiteY97" fmla="*/ 266924 h 953052"/>
              <a:gd name="connsiteX98" fmla="*/ 797719 w 819150"/>
              <a:gd name="connsiteY98" fmla="*/ 274068 h 953052"/>
              <a:gd name="connsiteX99" fmla="*/ 804863 w 819150"/>
              <a:gd name="connsiteY99" fmla="*/ 281212 h 953052"/>
              <a:gd name="connsiteX100" fmla="*/ 809625 w 819150"/>
              <a:gd name="connsiteY100" fmla="*/ 295499 h 953052"/>
              <a:gd name="connsiteX101" fmla="*/ 814388 w 819150"/>
              <a:gd name="connsiteY101" fmla="*/ 307406 h 953052"/>
              <a:gd name="connsiteX102" fmla="*/ 812006 w 819150"/>
              <a:gd name="connsiteY102" fmla="*/ 328837 h 953052"/>
              <a:gd name="connsiteX103" fmla="*/ 802481 w 819150"/>
              <a:gd name="connsiteY103" fmla="*/ 343124 h 953052"/>
              <a:gd name="connsiteX104" fmla="*/ 795338 w 819150"/>
              <a:gd name="connsiteY104" fmla="*/ 359793 h 953052"/>
              <a:gd name="connsiteX105" fmla="*/ 792956 w 819150"/>
              <a:gd name="connsiteY105" fmla="*/ 366937 h 953052"/>
              <a:gd name="connsiteX106" fmla="*/ 788194 w 819150"/>
              <a:gd name="connsiteY106" fmla="*/ 374081 h 953052"/>
              <a:gd name="connsiteX107" fmla="*/ 781050 w 819150"/>
              <a:gd name="connsiteY107" fmla="*/ 390749 h 953052"/>
              <a:gd name="connsiteX108" fmla="*/ 773906 w 819150"/>
              <a:gd name="connsiteY108" fmla="*/ 409799 h 953052"/>
              <a:gd name="connsiteX109" fmla="*/ 778669 w 819150"/>
              <a:gd name="connsiteY109" fmla="*/ 440756 h 953052"/>
              <a:gd name="connsiteX110" fmla="*/ 781050 w 819150"/>
              <a:gd name="connsiteY110" fmla="*/ 450281 h 953052"/>
              <a:gd name="connsiteX111" fmla="*/ 788194 w 819150"/>
              <a:gd name="connsiteY111" fmla="*/ 452662 h 953052"/>
              <a:gd name="connsiteX112" fmla="*/ 795338 w 819150"/>
              <a:gd name="connsiteY112" fmla="*/ 457424 h 953052"/>
              <a:gd name="connsiteX113" fmla="*/ 802481 w 819150"/>
              <a:gd name="connsiteY113" fmla="*/ 466949 h 953052"/>
              <a:gd name="connsiteX114" fmla="*/ 814388 w 819150"/>
              <a:gd name="connsiteY114" fmla="*/ 476474 h 953052"/>
              <a:gd name="connsiteX115" fmla="*/ 819150 w 819150"/>
              <a:gd name="connsiteY115" fmla="*/ 493143 h 953052"/>
              <a:gd name="connsiteX116" fmla="*/ 809625 w 819150"/>
              <a:gd name="connsiteY116" fmla="*/ 543149 h 953052"/>
              <a:gd name="connsiteX117" fmla="*/ 790575 w 819150"/>
              <a:gd name="connsiteY117" fmla="*/ 566962 h 953052"/>
              <a:gd name="connsiteX118" fmla="*/ 781050 w 819150"/>
              <a:gd name="connsiteY118" fmla="*/ 578868 h 953052"/>
              <a:gd name="connsiteX119" fmla="*/ 771525 w 819150"/>
              <a:gd name="connsiteY119" fmla="*/ 595537 h 953052"/>
              <a:gd name="connsiteX120" fmla="*/ 764381 w 819150"/>
              <a:gd name="connsiteY120" fmla="*/ 609824 h 953052"/>
              <a:gd name="connsiteX121" fmla="*/ 757238 w 819150"/>
              <a:gd name="connsiteY121" fmla="*/ 619349 h 953052"/>
              <a:gd name="connsiteX122" fmla="*/ 745331 w 819150"/>
              <a:gd name="connsiteY122" fmla="*/ 633637 h 953052"/>
              <a:gd name="connsiteX123" fmla="*/ 735806 w 819150"/>
              <a:gd name="connsiteY123" fmla="*/ 638399 h 953052"/>
              <a:gd name="connsiteX124" fmla="*/ 726281 w 819150"/>
              <a:gd name="connsiteY124" fmla="*/ 647924 h 953052"/>
              <a:gd name="connsiteX125" fmla="*/ 716756 w 819150"/>
              <a:gd name="connsiteY125" fmla="*/ 652687 h 953052"/>
              <a:gd name="connsiteX126" fmla="*/ 704850 w 819150"/>
              <a:gd name="connsiteY126" fmla="*/ 659831 h 953052"/>
              <a:gd name="connsiteX127" fmla="*/ 683419 w 819150"/>
              <a:gd name="connsiteY127" fmla="*/ 674118 h 953052"/>
              <a:gd name="connsiteX128" fmla="*/ 676275 w 819150"/>
              <a:gd name="connsiteY128" fmla="*/ 681262 h 953052"/>
              <a:gd name="connsiteX129" fmla="*/ 671513 w 819150"/>
              <a:gd name="connsiteY129" fmla="*/ 688406 h 953052"/>
              <a:gd name="connsiteX130" fmla="*/ 650081 w 819150"/>
              <a:gd name="connsiteY130" fmla="*/ 700312 h 953052"/>
              <a:gd name="connsiteX131" fmla="*/ 635794 w 819150"/>
              <a:gd name="connsiteY131" fmla="*/ 712218 h 953052"/>
              <a:gd name="connsiteX132" fmla="*/ 626269 w 819150"/>
              <a:gd name="connsiteY132" fmla="*/ 721743 h 953052"/>
              <a:gd name="connsiteX133" fmla="*/ 614363 w 819150"/>
              <a:gd name="connsiteY133" fmla="*/ 731268 h 953052"/>
              <a:gd name="connsiteX134" fmla="*/ 607219 w 819150"/>
              <a:gd name="connsiteY134" fmla="*/ 738412 h 953052"/>
              <a:gd name="connsiteX135" fmla="*/ 592931 w 819150"/>
              <a:gd name="connsiteY135" fmla="*/ 747937 h 953052"/>
              <a:gd name="connsiteX136" fmla="*/ 585788 w 819150"/>
              <a:gd name="connsiteY136" fmla="*/ 755081 h 953052"/>
              <a:gd name="connsiteX137" fmla="*/ 559594 w 819150"/>
              <a:gd name="connsiteY137" fmla="*/ 774131 h 953052"/>
              <a:gd name="connsiteX138" fmla="*/ 552450 w 819150"/>
              <a:gd name="connsiteY138" fmla="*/ 778893 h 953052"/>
              <a:gd name="connsiteX139" fmla="*/ 542925 w 819150"/>
              <a:gd name="connsiteY139" fmla="*/ 790799 h 953052"/>
              <a:gd name="connsiteX140" fmla="*/ 531019 w 819150"/>
              <a:gd name="connsiteY140" fmla="*/ 795562 h 953052"/>
              <a:gd name="connsiteX141" fmla="*/ 519113 w 819150"/>
              <a:gd name="connsiteY141" fmla="*/ 807468 h 953052"/>
              <a:gd name="connsiteX142" fmla="*/ 492919 w 819150"/>
              <a:gd name="connsiteY142" fmla="*/ 826518 h 953052"/>
              <a:gd name="connsiteX143" fmla="*/ 478631 w 819150"/>
              <a:gd name="connsiteY143" fmla="*/ 843187 h 953052"/>
              <a:gd name="connsiteX144" fmla="*/ 469106 w 819150"/>
              <a:gd name="connsiteY144" fmla="*/ 847949 h 953052"/>
              <a:gd name="connsiteX145" fmla="*/ 452438 w 819150"/>
              <a:gd name="connsiteY145" fmla="*/ 857474 h 953052"/>
              <a:gd name="connsiteX146" fmla="*/ 447675 w 819150"/>
              <a:gd name="connsiteY146" fmla="*/ 864618 h 953052"/>
              <a:gd name="connsiteX147" fmla="*/ 440531 w 819150"/>
              <a:gd name="connsiteY147" fmla="*/ 869381 h 953052"/>
              <a:gd name="connsiteX148" fmla="*/ 423863 w 819150"/>
              <a:gd name="connsiteY148" fmla="*/ 878906 h 953052"/>
              <a:gd name="connsiteX149" fmla="*/ 414338 w 819150"/>
              <a:gd name="connsiteY149" fmla="*/ 888431 h 953052"/>
              <a:gd name="connsiteX150" fmla="*/ 402431 w 819150"/>
              <a:gd name="connsiteY150" fmla="*/ 893193 h 953052"/>
              <a:gd name="connsiteX151" fmla="*/ 395288 w 819150"/>
              <a:gd name="connsiteY151" fmla="*/ 897956 h 953052"/>
              <a:gd name="connsiteX152" fmla="*/ 373856 w 819150"/>
              <a:gd name="connsiteY152" fmla="*/ 907481 h 953052"/>
              <a:gd name="connsiteX153" fmla="*/ 350044 w 819150"/>
              <a:gd name="connsiteY153" fmla="*/ 919387 h 953052"/>
              <a:gd name="connsiteX154" fmla="*/ 328613 w 819150"/>
              <a:gd name="connsiteY154" fmla="*/ 928912 h 953052"/>
              <a:gd name="connsiteX155" fmla="*/ 307181 w 819150"/>
              <a:gd name="connsiteY155" fmla="*/ 943199 h 953052"/>
              <a:gd name="connsiteX156" fmla="*/ 292894 w 819150"/>
              <a:gd name="connsiteY156" fmla="*/ 950343 h 953052"/>
              <a:gd name="connsiteX157" fmla="*/ 285750 w 819150"/>
              <a:gd name="connsiteY157" fmla="*/ 952724 h 953052"/>
              <a:gd name="connsiteX158" fmla="*/ 178594 w 819150"/>
              <a:gd name="connsiteY158" fmla="*/ 952724 h 95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819150" h="953052">
                <a:moveTo>
                  <a:pt x="178594" y="952724"/>
                </a:moveTo>
                <a:lnTo>
                  <a:pt x="178594" y="952724"/>
                </a:lnTo>
                <a:cubicBezTo>
                  <a:pt x="157163" y="951930"/>
                  <a:pt x="135709" y="951602"/>
                  <a:pt x="114300" y="950343"/>
                </a:cubicBezTo>
                <a:cubicBezTo>
                  <a:pt x="108697" y="950013"/>
                  <a:pt x="103007" y="949575"/>
                  <a:pt x="97631" y="947962"/>
                </a:cubicBezTo>
                <a:cubicBezTo>
                  <a:pt x="94890" y="947140"/>
                  <a:pt x="93168" y="944204"/>
                  <a:pt x="90488" y="943199"/>
                </a:cubicBezTo>
                <a:cubicBezTo>
                  <a:pt x="86698" y="941778"/>
                  <a:pt x="82532" y="941696"/>
                  <a:pt x="78581" y="940818"/>
                </a:cubicBezTo>
                <a:cubicBezTo>
                  <a:pt x="75386" y="940108"/>
                  <a:pt x="72231" y="939231"/>
                  <a:pt x="69056" y="938437"/>
                </a:cubicBezTo>
                <a:cubicBezTo>
                  <a:pt x="65881" y="936849"/>
                  <a:pt x="62041" y="936184"/>
                  <a:pt x="59531" y="933674"/>
                </a:cubicBezTo>
                <a:cubicBezTo>
                  <a:pt x="55297" y="929440"/>
                  <a:pt x="48063" y="916440"/>
                  <a:pt x="45244" y="909862"/>
                </a:cubicBezTo>
                <a:cubicBezTo>
                  <a:pt x="44255" y="907555"/>
                  <a:pt x="43902" y="905003"/>
                  <a:pt x="42863" y="902718"/>
                </a:cubicBezTo>
                <a:cubicBezTo>
                  <a:pt x="39925" y="896255"/>
                  <a:pt x="36513" y="890018"/>
                  <a:pt x="33338" y="883668"/>
                </a:cubicBezTo>
                <a:lnTo>
                  <a:pt x="28575" y="874143"/>
                </a:lnTo>
                <a:cubicBezTo>
                  <a:pt x="26988" y="870968"/>
                  <a:pt x="25782" y="867571"/>
                  <a:pt x="23813" y="864618"/>
                </a:cubicBezTo>
                <a:lnTo>
                  <a:pt x="19050" y="857474"/>
                </a:lnTo>
                <a:cubicBezTo>
                  <a:pt x="18256" y="850330"/>
                  <a:pt x="17685" y="843158"/>
                  <a:pt x="16669" y="836043"/>
                </a:cubicBezTo>
                <a:cubicBezTo>
                  <a:pt x="16097" y="832036"/>
                  <a:pt x="14678" y="828165"/>
                  <a:pt x="14288" y="824137"/>
                </a:cubicBezTo>
                <a:cubicBezTo>
                  <a:pt x="12294" y="803535"/>
                  <a:pt x="12092" y="782763"/>
                  <a:pt x="9525" y="762224"/>
                </a:cubicBezTo>
                <a:cubicBezTo>
                  <a:pt x="9524" y="762212"/>
                  <a:pt x="3573" y="744370"/>
                  <a:pt x="2381" y="740793"/>
                </a:cubicBezTo>
                <a:lnTo>
                  <a:pt x="0" y="733649"/>
                </a:lnTo>
                <a:cubicBezTo>
                  <a:pt x="794" y="725712"/>
                  <a:pt x="1327" y="717744"/>
                  <a:pt x="2381" y="709837"/>
                </a:cubicBezTo>
                <a:cubicBezTo>
                  <a:pt x="2916" y="705825"/>
                  <a:pt x="2953" y="701551"/>
                  <a:pt x="4763" y="697931"/>
                </a:cubicBezTo>
                <a:cubicBezTo>
                  <a:pt x="6269" y="694919"/>
                  <a:pt x="9839" y="693445"/>
                  <a:pt x="11906" y="690787"/>
                </a:cubicBezTo>
                <a:cubicBezTo>
                  <a:pt x="14630" y="687284"/>
                  <a:pt x="24238" y="671310"/>
                  <a:pt x="28575" y="666974"/>
                </a:cubicBezTo>
                <a:cubicBezTo>
                  <a:pt x="31381" y="664168"/>
                  <a:pt x="34925" y="662212"/>
                  <a:pt x="38100" y="659831"/>
                </a:cubicBezTo>
                <a:cubicBezTo>
                  <a:pt x="43194" y="644546"/>
                  <a:pt x="36167" y="661112"/>
                  <a:pt x="50006" y="645543"/>
                </a:cubicBezTo>
                <a:cubicBezTo>
                  <a:pt x="53809" y="641265"/>
                  <a:pt x="54412" y="633816"/>
                  <a:pt x="59531" y="631256"/>
                </a:cubicBezTo>
                <a:cubicBezTo>
                  <a:pt x="62706" y="629668"/>
                  <a:pt x="66012" y="628319"/>
                  <a:pt x="69056" y="626493"/>
                </a:cubicBezTo>
                <a:cubicBezTo>
                  <a:pt x="73964" y="623548"/>
                  <a:pt x="77914" y="618778"/>
                  <a:pt x="83344" y="616968"/>
                </a:cubicBezTo>
                <a:cubicBezTo>
                  <a:pt x="85725" y="616174"/>
                  <a:pt x="88243" y="615710"/>
                  <a:pt x="90488" y="614587"/>
                </a:cubicBezTo>
                <a:cubicBezTo>
                  <a:pt x="94628" y="612517"/>
                  <a:pt x="98254" y="609513"/>
                  <a:pt x="102394" y="607443"/>
                </a:cubicBezTo>
                <a:cubicBezTo>
                  <a:pt x="140867" y="588206"/>
                  <a:pt x="97535" y="617981"/>
                  <a:pt x="166688" y="576487"/>
                </a:cubicBezTo>
                <a:cubicBezTo>
                  <a:pt x="170657" y="574106"/>
                  <a:pt x="174941" y="572185"/>
                  <a:pt x="178594" y="569343"/>
                </a:cubicBezTo>
                <a:cubicBezTo>
                  <a:pt x="182138" y="566586"/>
                  <a:pt x="184944" y="562993"/>
                  <a:pt x="188119" y="559818"/>
                </a:cubicBezTo>
                <a:cubicBezTo>
                  <a:pt x="189706" y="555056"/>
                  <a:pt x="191165" y="550249"/>
                  <a:pt x="192881" y="545531"/>
                </a:cubicBezTo>
                <a:cubicBezTo>
                  <a:pt x="204275" y="514198"/>
                  <a:pt x="192946" y="547717"/>
                  <a:pt x="200025" y="526481"/>
                </a:cubicBezTo>
                <a:cubicBezTo>
                  <a:pt x="199231" y="512987"/>
                  <a:pt x="199255" y="499420"/>
                  <a:pt x="197644" y="485999"/>
                </a:cubicBezTo>
                <a:cubicBezTo>
                  <a:pt x="196864" y="479500"/>
                  <a:pt x="197992" y="471038"/>
                  <a:pt x="192881" y="466949"/>
                </a:cubicBezTo>
                <a:cubicBezTo>
                  <a:pt x="180535" y="457072"/>
                  <a:pt x="178183" y="455909"/>
                  <a:pt x="166688" y="443137"/>
                </a:cubicBezTo>
                <a:cubicBezTo>
                  <a:pt x="162891" y="438918"/>
                  <a:pt x="158094" y="431437"/>
                  <a:pt x="154781" y="426468"/>
                </a:cubicBezTo>
                <a:cubicBezTo>
                  <a:pt x="153987" y="423293"/>
                  <a:pt x="153435" y="420048"/>
                  <a:pt x="152400" y="416943"/>
                </a:cubicBezTo>
                <a:cubicBezTo>
                  <a:pt x="151048" y="412888"/>
                  <a:pt x="148866" y="409131"/>
                  <a:pt x="147638" y="405037"/>
                </a:cubicBezTo>
                <a:cubicBezTo>
                  <a:pt x="146475" y="401160"/>
                  <a:pt x="146238" y="397057"/>
                  <a:pt x="145256" y="393131"/>
                </a:cubicBezTo>
                <a:cubicBezTo>
                  <a:pt x="144647" y="390696"/>
                  <a:pt x="143669" y="388368"/>
                  <a:pt x="142875" y="385987"/>
                </a:cubicBezTo>
                <a:cubicBezTo>
                  <a:pt x="142081" y="378049"/>
                  <a:pt x="141964" y="370015"/>
                  <a:pt x="140494" y="362174"/>
                </a:cubicBezTo>
                <a:cubicBezTo>
                  <a:pt x="139569" y="357240"/>
                  <a:pt x="135731" y="347887"/>
                  <a:pt x="135731" y="347887"/>
                </a:cubicBezTo>
                <a:cubicBezTo>
                  <a:pt x="133932" y="322692"/>
                  <a:pt x="134431" y="318656"/>
                  <a:pt x="130969" y="297881"/>
                </a:cubicBezTo>
                <a:cubicBezTo>
                  <a:pt x="130288" y="293797"/>
                  <a:pt x="128509" y="283436"/>
                  <a:pt x="126206" y="278831"/>
                </a:cubicBezTo>
                <a:cubicBezTo>
                  <a:pt x="124926" y="276271"/>
                  <a:pt x="123031" y="274068"/>
                  <a:pt x="121444" y="271687"/>
                </a:cubicBezTo>
                <a:cubicBezTo>
                  <a:pt x="120650" y="267718"/>
                  <a:pt x="118971" y="263827"/>
                  <a:pt x="119063" y="259781"/>
                </a:cubicBezTo>
                <a:cubicBezTo>
                  <a:pt x="119767" y="228792"/>
                  <a:pt x="121668" y="197834"/>
                  <a:pt x="123825" y="166912"/>
                </a:cubicBezTo>
                <a:cubicBezTo>
                  <a:pt x="124053" y="163647"/>
                  <a:pt x="125057" y="160451"/>
                  <a:pt x="126206" y="157387"/>
                </a:cubicBezTo>
                <a:cubicBezTo>
                  <a:pt x="127452" y="154063"/>
                  <a:pt x="129245" y="150965"/>
                  <a:pt x="130969" y="147862"/>
                </a:cubicBezTo>
                <a:cubicBezTo>
                  <a:pt x="133217" y="143816"/>
                  <a:pt x="136043" y="140096"/>
                  <a:pt x="138113" y="135956"/>
                </a:cubicBezTo>
                <a:cubicBezTo>
                  <a:pt x="143865" y="124453"/>
                  <a:pt x="135594" y="132079"/>
                  <a:pt x="147638" y="124049"/>
                </a:cubicBezTo>
                <a:cubicBezTo>
                  <a:pt x="150019" y="120874"/>
                  <a:pt x="152678" y="117889"/>
                  <a:pt x="154781" y="114524"/>
                </a:cubicBezTo>
                <a:cubicBezTo>
                  <a:pt x="156662" y="111514"/>
                  <a:pt x="157820" y="108102"/>
                  <a:pt x="159544" y="104999"/>
                </a:cubicBezTo>
                <a:cubicBezTo>
                  <a:pt x="161792" y="100953"/>
                  <a:pt x="164121" y="96944"/>
                  <a:pt x="166688" y="93093"/>
                </a:cubicBezTo>
                <a:cubicBezTo>
                  <a:pt x="172799" y="83926"/>
                  <a:pt x="173615" y="83784"/>
                  <a:pt x="180975" y="76424"/>
                </a:cubicBezTo>
                <a:cubicBezTo>
                  <a:pt x="181769" y="73249"/>
                  <a:pt x="181454" y="69562"/>
                  <a:pt x="183356" y="66899"/>
                </a:cubicBezTo>
                <a:cubicBezTo>
                  <a:pt x="185663" y="63670"/>
                  <a:pt x="189868" y="62339"/>
                  <a:pt x="192881" y="59756"/>
                </a:cubicBezTo>
                <a:cubicBezTo>
                  <a:pt x="195438" y="57564"/>
                  <a:pt x="197833" y="55169"/>
                  <a:pt x="200025" y="52612"/>
                </a:cubicBezTo>
                <a:cubicBezTo>
                  <a:pt x="202608" y="49599"/>
                  <a:pt x="204363" y="45893"/>
                  <a:pt x="207169" y="43087"/>
                </a:cubicBezTo>
                <a:cubicBezTo>
                  <a:pt x="209193" y="41063"/>
                  <a:pt x="211984" y="39988"/>
                  <a:pt x="214313" y="38324"/>
                </a:cubicBezTo>
                <a:cubicBezTo>
                  <a:pt x="217542" y="36017"/>
                  <a:pt x="220575" y="33440"/>
                  <a:pt x="223838" y="31181"/>
                </a:cubicBezTo>
                <a:cubicBezTo>
                  <a:pt x="229067" y="27561"/>
                  <a:pt x="242471" y="16082"/>
                  <a:pt x="252413" y="14512"/>
                </a:cubicBezTo>
                <a:cubicBezTo>
                  <a:pt x="265055" y="12516"/>
                  <a:pt x="277843" y="11559"/>
                  <a:pt x="290513" y="9749"/>
                </a:cubicBezTo>
                <a:lnTo>
                  <a:pt x="307181" y="7368"/>
                </a:lnTo>
                <a:cubicBezTo>
                  <a:pt x="309562" y="6574"/>
                  <a:pt x="311890" y="5596"/>
                  <a:pt x="314325" y="4987"/>
                </a:cubicBezTo>
                <a:cubicBezTo>
                  <a:pt x="358225" y="-5987"/>
                  <a:pt x="428573" y="4501"/>
                  <a:pt x="454819" y="4987"/>
                </a:cubicBezTo>
                <a:cubicBezTo>
                  <a:pt x="459581" y="9749"/>
                  <a:pt x="465065" y="13886"/>
                  <a:pt x="469106" y="19274"/>
                </a:cubicBezTo>
                <a:cubicBezTo>
                  <a:pt x="471487" y="22449"/>
                  <a:pt x="473444" y="25993"/>
                  <a:pt x="476250" y="28799"/>
                </a:cubicBezTo>
                <a:cubicBezTo>
                  <a:pt x="478274" y="30823"/>
                  <a:pt x="481255" y="31661"/>
                  <a:pt x="483394" y="33562"/>
                </a:cubicBezTo>
                <a:cubicBezTo>
                  <a:pt x="488428" y="38036"/>
                  <a:pt x="492077" y="44113"/>
                  <a:pt x="497681" y="47849"/>
                </a:cubicBezTo>
                <a:cubicBezTo>
                  <a:pt x="500062" y="49437"/>
                  <a:pt x="502626" y="50780"/>
                  <a:pt x="504825" y="52612"/>
                </a:cubicBezTo>
                <a:cubicBezTo>
                  <a:pt x="511459" y="58140"/>
                  <a:pt x="513857" y="62273"/>
                  <a:pt x="519113" y="69281"/>
                </a:cubicBezTo>
                <a:cubicBezTo>
                  <a:pt x="524940" y="86763"/>
                  <a:pt x="520325" y="80018"/>
                  <a:pt x="531019" y="90712"/>
                </a:cubicBezTo>
                <a:cubicBezTo>
                  <a:pt x="531813" y="94681"/>
                  <a:pt x="531979" y="98828"/>
                  <a:pt x="533400" y="102618"/>
                </a:cubicBezTo>
                <a:cubicBezTo>
                  <a:pt x="534405" y="105298"/>
                  <a:pt x="536743" y="107277"/>
                  <a:pt x="538163" y="109762"/>
                </a:cubicBezTo>
                <a:cubicBezTo>
                  <a:pt x="539924" y="112844"/>
                  <a:pt x="540956" y="116333"/>
                  <a:pt x="542925" y="119287"/>
                </a:cubicBezTo>
                <a:cubicBezTo>
                  <a:pt x="556603" y="139805"/>
                  <a:pt x="549315" y="122039"/>
                  <a:pt x="557213" y="143099"/>
                </a:cubicBezTo>
                <a:cubicBezTo>
                  <a:pt x="558094" y="145449"/>
                  <a:pt x="558375" y="148049"/>
                  <a:pt x="559594" y="150243"/>
                </a:cubicBezTo>
                <a:cubicBezTo>
                  <a:pt x="562374" y="155247"/>
                  <a:pt x="569119" y="164531"/>
                  <a:pt x="569119" y="164531"/>
                </a:cubicBezTo>
                <a:cubicBezTo>
                  <a:pt x="572528" y="174758"/>
                  <a:pt x="573387" y="179581"/>
                  <a:pt x="578644" y="188343"/>
                </a:cubicBezTo>
                <a:cubicBezTo>
                  <a:pt x="581589" y="193251"/>
                  <a:pt x="588169" y="202631"/>
                  <a:pt x="588169" y="202631"/>
                </a:cubicBezTo>
                <a:cubicBezTo>
                  <a:pt x="588963" y="205806"/>
                  <a:pt x="590118" y="208912"/>
                  <a:pt x="590550" y="212156"/>
                </a:cubicBezTo>
                <a:cubicBezTo>
                  <a:pt x="591709" y="220846"/>
                  <a:pt x="591315" y="229732"/>
                  <a:pt x="592931" y="238349"/>
                </a:cubicBezTo>
                <a:cubicBezTo>
                  <a:pt x="593719" y="242551"/>
                  <a:pt x="596437" y="246170"/>
                  <a:pt x="597694" y="250256"/>
                </a:cubicBezTo>
                <a:cubicBezTo>
                  <a:pt x="605489" y="275590"/>
                  <a:pt x="597802" y="262327"/>
                  <a:pt x="607219" y="276449"/>
                </a:cubicBezTo>
                <a:cubicBezTo>
                  <a:pt x="608013" y="281212"/>
                  <a:pt x="608653" y="286002"/>
                  <a:pt x="609600" y="290737"/>
                </a:cubicBezTo>
                <a:cubicBezTo>
                  <a:pt x="610242" y="293946"/>
                  <a:pt x="608876" y="301297"/>
                  <a:pt x="611981" y="300262"/>
                </a:cubicBezTo>
                <a:cubicBezTo>
                  <a:pt x="613910" y="299619"/>
                  <a:pt x="628182" y="280248"/>
                  <a:pt x="631031" y="276449"/>
                </a:cubicBezTo>
                <a:cubicBezTo>
                  <a:pt x="631825" y="274068"/>
                  <a:pt x="632168" y="271485"/>
                  <a:pt x="633413" y="269306"/>
                </a:cubicBezTo>
                <a:cubicBezTo>
                  <a:pt x="636402" y="264076"/>
                  <a:pt x="643917" y="254692"/>
                  <a:pt x="650081" y="252637"/>
                </a:cubicBezTo>
                <a:cubicBezTo>
                  <a:pt x="651712" y="252093"/>
                  <a:pt x="690347" y="247898"/>
                  <a:pt x="690563" y="247874"/>
                </a:cubicBezTo>
                <a:cubicBezTo>
                  <a:pt x="708819" y="248668"/>
                  <a:pt x="727323" y="247151"/>
                  <a:pt x="745331" y="250256"/>
                </a:cubicBezTo>
                <a:cubicBezTo>
                  <a:pt x="750972" y="251229"/>
                  <a:pt x="753973" y="258840"/>
                  <a:pt x="759619" y="259781"/>
                </a:cubicBezTo>
                <a:cubicBezTo>
                  <a:pt x="765985" y="260842"/>
                  <a:pt x="779160" y="262880"/>
                  <a:pt x="785813" y="264543"/>
                </a:cubicBezTo>
                <a:cubicBezTo>
                  <a:pt x="788248" y="265152"/>
                  <a:pt x="790575" y="266130"/>
                  <a:pt x="792956" y="266924"/>
                </a:cubicBezTo>
                <a:cubicBezTo>
                  <a:pt x="794544" y="269305"/>
                  <a:pt x="795887" y="271869"/>
                  <a:pt x="797719" y="274068"/>
                </a:cubicBezTo>
                <a:cubicBezTo>
                  <a:pt x="799875" y="276655"/>
                  <a:pt x="803228" y="278268"/>
                  <a:pt x="804863" y="281212"/>
                </a:cubicBezTo>
                <a:cubicBezTo>
                  <a:pt x="807301" y="285600"/>
                  <a:pt x="807761" y="290838"/>
                  <a:pt x="809625" y="295499"/>
                </a:cubicBezTo>
                <a:lnTo>
                  <a:pt x="814388" y="307406"/>
                </a:lnTo>
                <a:cubicBezTo>
                  <a:pt x="813594" y="314550"/>
                  <a:pt x="814279" y="322018"/>
                  <a:pt x="812006" y="328837"/>
                </a:cubicBezTo>
                <a:cubicBezTo>
                  <a:pt x="810196" y="334267"/>
                  <a:pt x="802481" y="343124"/>
                  <a:pt x="802481" y="343124"/>
                </a:cubicBezTo>
                <a:cubicBezTo>
                  <a:pt x="796900" y="359869"/>
                  <a:pt x="804160" y="339208"/>
                  <a:pt x="795338" y="359793"/>
                </a:cubicBezTo>
                <a:cubicBezTo>
                  <a:pt x="794349" y="362100"/>
                  <a:pt x="794079" y="364692"/>
                  <a:pt x="792956" y="366937"/>
                </a:cubicBezTo>
                <a:cubicBezTo>
                  <a:pt x="791676" y="369497"/>
                  <a:pt x="789614" y="371596"/>
                  <a:pt x="788194" y="374081"/>
                </a:cubicBezTo>
                <a:cubicBezTo>
                  <a:pt x="779167" y="389879"/>
                  <a:pt x="786775" y="377391"/>
                  <a:pt x="781050" y="390749"/>
                </a:cubicBezTo>
                <a:cubicBezTo>
                  <a:pt x="773579" y="408183"/>
                  <a:pt x="778298" y="392237"/>
                  <a:pt x="773906" y="409799"/>
                </a:cubicBezTo>
                <a:cubicBezTo>
                  <a:pt x="775494" y="420118"/>
                  <a:pt x="776855" y="430474"/>
                  <a:pt x="778669" y="440756"/>
                </a:cubicBezTo>
                <a:cubicBezTo>
                  <a:pt x="779238" y="443979"/>
                  <a:pt x="779006" y="447725"/>
                  <a:pt x="781050" y="450281"/>
                </a:cubicBezTo>
                <a:cubicBezTo>
                  <a:pt x="782618" y="452241"/>
                  <a:pt x="785949" y="451540"/>
                  <a:pt x="788194" y="452662"/>
                </a:cubicBezTo>
                <a:cubicBezTo>
                  <a:pt x="790754" y="453942"/>
                  <a:pt x="792957" y="455837"/>
                  <a:pt x="795338" y="457424"/>
                </a:cubicBezTo>
                <a:cubicBezTo>
                  <a:pt x="797719" y="460599"/>
                  <a:pt x="799675" y="464143"/>
                  <a:pt x="802481" y="466949"/>
                </a:cubicBezTo>
                <a:cubicBezTo>
                  <a:pt x="806075" y="470543"/>
                  <a:pt x="811080" y="472615"/>
                  <a:pt x="814388" y="476474"/>
                </a:cubicBezTo>
                <a:cubicBezTo>
                  <a:pt x="815593" y="477880"/>
                  <a:pt x="819042" y="492712"/>
                  <a:pt x="819150" y="493143"/>
                </a:cubicBezTo>
                <a:cubicBezTo>
                  <a:pt x="818244" y="504016"/>
                  <a:pt x="818137" y="532509"/>
                  <a:pt x="809625" y="543149"/>
                </a:cubicBezTo>
                <a:lnTo>
                  <a:pt x="790575" y="566962"/>
                </a:lnTo>
                <a:cubicBezTo>
                  <a:pt x="787400" y="570931"/>
                  <a:pt x="783572" y="574455"/>
                  <a:pt x="781050" y="578868"/>
                </a:cubicBezTo>
                <a:cubicBezTo>
                  <a:pt x="777875" y="584424"/>
                  <a:pt x="774559" y="589902"/>
                  <a:pt x="771525" y="595537"/>
                </a:cubicBezTo>
                <a:cubicBezTo>
                  <a:pt x="769001" y="600225"/>
                  <a:pt x="767120" y="605258"/>
                  <a:pt x="764381" y="609824"/>
                </a:cubicBezTo>
                <a:cubicBezTo>
                  <a:pt x="762339" y="613227"/>
                  <a:pt x="759545" y="616120"/>
                  <a:pt x="757238" y="619349"/>
                </a:cubicBezTo>
                <a:cubicBezTo>
                  <a:pt x="752888" y="625440"/>
                  <a:pt x="751815" y="629006"/>
                  <a:pt x="745331" y="633637"/>
                </a:cubicBezTo>
                <a:cubicBezTo>
                  <a:pt x="742442" y="635700"/>
                  <a:pt x="738981" y="636812"/>
                  <a:pt x="735806" y="638399"/>
                </a:cubicBezTo>
                <a:cubicBezTo>
                  <a:pt x="732631" y="641574"/>
                  <a:pt x="729873" y="645230"/>
                  <a:pt x="726281" y="647924"/>
                </a:cubicBezTo>
                <a:cubicBezTo>
                  <a:pt x="723441" y="650054"/>
                  <a:pt x="719859" y="650963"/>
                  <a:pt x="716756" y="652687"/>
                </a:cubicBezTo>
                <a:cubicBezTo>
                  <a:pt x="712710" y="654935"/>
                  <a:pt x="708642" y="657177"/>
                  <a:pt x="704850" y="659831"/>
                </a:cubicBezTo>
                <a:cubicBezTo>
                  <a:pt x="682837" y="675241"/>
                  <a:pt x="702613" y="664522"/>
                  <a:pt x="683419" y="674118"/>
                </a:cubicBezTo>
                <a:cubicBezTo>
                  <a:pt x="681038" y="676499"/>
                  <a:pt x="678431" y="678675"/>
                  <a:pt x="676275" y="681262"/>
                </a:cubicBezTo>
                <a:cubicBezTo>
                  <a:pt x="674443" y="683461"/>
                  <a:pt x="673667" y="686521"/>
                  <a:pt x="671513" y="688406"/>
                </a:cubicBezTo>
                <a:cubicBezTo>
                  <a:pt x="661436" y="697224"/>
                  <a:pt x="659893" y="697042"/>
                  <a:pt x="650081" y="700312"/>
                </a:cubicBezTo>
                <a:cubicBezTo>
                  <a:pt x="645319" y="704281"/>
                  <a:pt x="640402" y="708071"/>
                  <a:pt x="635794" y="712218"/>
                </a:cubicBezTo>
                <a:cubicBezTo>
                  <a:pt x="632457" y="715222"/>
                  <a:pt x="629625" y="718760"/>
                  <a:pt x="626269" y="721743"/>
                </a:cubicBezTo>
                <a:cubicBezTo>
                  <a:pt x="622470" y="725120"/>
                  <a:pt x="618188" y="727921"/>
                  <a:pt x="614363" y="731268"/>
                </a:cubicBezTo>
                <a:cubicBezTo>
                  <a:pt x="611829" y="733486"/>
                  <a:pt x="609877" y="736344"/>
                  <a:pt x="607219" y="738412"/>
                </a:cubicBezTo>
                <a:cubicBezTo>
                  <a:pt x="602701" y="741926"/>
                  <a:pt x="596978" y="743889"/>
                  <a:pt x="592931" y="747937"/>
                </a:cubicBezTo>
                <a:cubicBezTo>
                  <a:pt x="590550" y="750318"/>
                  <a:pt x="588322" y="752863"/>
                  <a:pt x="585788" y="755081"/>
                </a:cubicBezTo>
                <a:cubicBezTo>
                  <a:pt x="575314" y="764246"/>
                  <a:pt x="571463" y="766219"/>
                  <a:pt x="559594" y="774131"/>
                </a:cubicBezTo>
                <a:cubicBezTo>
                  <a:pt x="557213" y="775718"/>
                  <a:pt x="554238" y="776658"/>
                  <a:pt x="552450" y="778893"/>
                </a:cubicBezTo>
                <a:cubicBezTo>
                  <a:pt x="549275" y="782862"/>
                  <a:pt x="546937" y="787679"/>
                  <a:pt x="542925" y="790799"/>
                </a:cubicBezTo>
                <a:cubicBezTo>
                  <a:pt x="539551" y="793423"/>
                  <a:pt x="534988" y="793974"/>
                  <a:pt x="531019" y="795562"/>
                </a:cubicBezTo>
                <a:cubicBezTo>
                  <a:pt x="527050" y="799531"/>
                  <a:pt x="523398" y="803843"/>
                  <a:pt x="519113" y="807468"/>
                </a:cubicBezTo>
                <a:cubicBezTo>
                  <a:pt x="509197" y="815858"/>
                  <a:pt x="502549" y="820099"/>
                  <a:pt x="492919" y="826518"/>
                </a:cubicBezTo>
                <a:cubicBezTo>
                  <a:pt x="489167" y="831520"/>
                  <a:pt x="483988" y="839360"/>
                  <a:pt x="478631" y="843187"/>
                </a:cubicBezTo>
                <a:cubicBezTo>
                  <a:pt x="475742" y="845250"/>
                  <a:pt x="472116" y="846068"/>
                  <a:pt x="469106" y="847949"/>
                </a:cubicBezTo>
                <a:cubicBezTo>
                  <a:pt x="452629" y="858247"/>
                  <a:pt x="466473" y="852796"/>
                  <a:pt x="452438" y="857474"/>
                </a:cubicBezTo>
                <a:cubicBezTo>
                  <a:pt x="450850" y="859855"/>
                  <a:pt x="449699" y="862594"/>
                  <a:pt x="447675" y="864618"/>
                </a:cubicBezTo>
                <a:cubicBezTo>
                  <a:pt x="445651" y="866642"/>
                  <a:pt x="443016" y="867961"/>
                  <a:pt x="440531" y="869381"/>
                </a:cubicBezTo>
                <a:cubicBezTo>
                  <a:pt x="433767" y="873246"/>
                  <a:pt x="429669" y="873929"/>
                  <a:pt x="423863" y="878906"/>
                </a:cubicBezTo>
                <a:cubicBezTo>
                  <a:pt x="420454" y="881828"/>
                  <a:pt x="418074" y="885940"/>
                  <a:pt x="414338" y="888431"/>
                </a:cubicBezTo>
                <a:cubicBezTo>
                  <a:pt x="410781" y="890802"/>
                  <a:pt x="406254" y="891281"/>
                  <a:pt x="402431" y="893193"/>
                </a:cubicBezTo>
                <a:cubicBezTo>
                  <a:pt x="399871" y="894473"/>
                  <a:pt x="397848" y="896676"/>
                  <a:pt x="395288" y="897956"/>
                </a:cubicBezTo>
                <a:cubicBezTo>
                  <a:pt x="380942" y="905129"/>
                  <a:pt x="386492" y="899899"/>
                  <a:pt x="373856" y="907481"/>
                </a:cubicBezTo>
                <a:cubicBezTo>
                  <a:pt x="353607" y="919631"/>
                  <a:pt x="366974" y="915155"/>
                  <a:pt x="350044" y="919387"/>
                </a:cubicBezTo>
                <a:cubicBezTo>
                  <a:pt x="333182" y="930627"/>
                  <a:pt x="355334" y="916765"/>
                  <a:pt x="328613" y="928912"/>
                </a:cubicBezTo>
                <a:cubicBezTo>
                  <a:pt x="312706" y="936143"/>
                  <a:pt x="320921" y="934955"/>
                  <a:pt x="307181" y="943199"/>
                </a:cubicBezTo>
                <a:cubicBezTo>
                  <a:pt x="302615" y="945938"/>
                  <a:pt x="297760" y="948180"/>
                  <a:pt x="292894" y="950343"/>
                </a:cubicBezTo>
                <a:cubicBezTo>
                  <a:pt x="290600" y="951362"/>
                  <a:pt x="288259" y="952666"/>
                  <a:pt x="285750" y="952724"/>
                </a:cubicBezTo>
                <a:cubicBezTo>
                  <a:pt x="254009" y="953462"/>
                  <a:pt x="196453" y="952724"/>
                  <a:pt x="178594" y="952724"/>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1"/>
          <p:cNvPicPr>
            <a:picLocks noChangeAspect="1"/>
          </p:cNvPicPr>
          <p:nvPr/>
        </p:nvPicPr>
        <p:blipFill>
          <a:blip r:embed="rId7"/>
          <a:stretch>
            <a:fillRect/>
          </a:stretch>
        </p:blipFill>
        <p:spPr>
          <a:xfrm>
            <a:off x="6057900" y="671529"/>
            <a:ext cx="4444688" cy="1791055"/>
          </a:xfrm>
          <a:prstGeom prst="rect">
            <a:avLst/>
          </a:prstGeom>
        </p:spPr>
      </p:pic>
      <p:pic>
        <p:nvPicPr>
          <p:cNvPr id="7" name="Picture 6"/>
          <p:cNvPicPr>
            <a:picLocks noChangeAspect="1"/>
          </p:cNvPicPr>
          <p:nvPr/>
        </p:nvPicPr>
        <p:blipFill>
          <a:blip r:embed="rId8"/>
          <a:stretch>
            <a:fillRect/>
          </a:stretch>
        </p:blipFill>
        <p:spPr>
          <a:xfrm>
            <a:off x="6138834" y="38986"/>
            <a:ext cx="4226543" cy="484173"/>
          </a:xfrm>
          <a:prstGeom prst="rect">
            <a:avLst/>
          </a:prstGeom>
        </p:spPr>
      </p:pic>
      <p:sp>
        <p:nvSpPr>
          <p:cNvPr id="6" name="TextBox 5"/>
          <p:cNvSpPr txBox="1"/>
          <p:nvPr/>
        </p:nvSpPr>
        <p:spPr>
          <a:xfrm>
            <a:off x="7876701" y="441495"/>
            <a:ext cx="886781" cy="246221"/>
          </a:xfrm>
          <a:prstGeom prst="rect">
            <a:avLst/>
          </a:prstGeom>
          <a:noFill/>
        </p:spPr>
        <p:txBody>
          <a:bodyPr wrap="none" rtlCol="0">
            <a:spAutoFit/>
          </a:bodyPr>
          <a:lstStyle/>
          <a:p>
            <a:r>
              <a:rPr lang="en-US" sz="1000" dirty="0">
                <a:solidFill>
                  <a:prstClr val="black"/>
                </a:solidFill>
                <a:latin typeface="Times New Roman" panose="02020603050405020304" pitchFamily="18" charset="0"/>
                <a:cs typeface="Times New Roman" panose="02020603050405020304" pitchFamily="18" charset="0"/>
              </a:rPr>
              <a:t>Nov 27, 2018</a:t>
            </a:r>
          </a:p>
        </p:txBody>
      </p:sp>
      <p:sp>
        <p:nvSpPr>
          <p:cNvPr id="26" name="TextBox 25"/>
          <p:cNvSpPr txBox="1"/>
          <p:nvPr/>
        </p:nvSpPr>
        <p:spPr>
          <a:xfrm>
            <a:off x="2494764" y="5560880"/>
            <a:ext cx="7425559" cy="523220"/>
          </a:xfrm>
          <a:prstGeom prst="rect">
            <a:avLst/>
          </a:prstGeom>
          <a:noFill/>
        </p:spPr>
        <p:txBody>
          <a:bodyPr wrap="none" rtlCol="0">
            <a:spAutoFit/>
          </a:bodyPr>
          <a:lstStyle/>
          <a:p>
            <a:r>
              <a:rPr lang="en-US" sz="2800"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1) Are insects declining? Where? By how much?</a:t>
            </a:r>
          </a:p>
        </p:txBody>
      </p:sp>
      <p:sp>
        <p:nvSpPr>
          <p:cNvPr id="37" name="TextBox 36"/>
          <p:cNvSpPr txBox="1"/>
          <p:nvPr/>
        </p:nvSpPr>
        <p:spPr>
          <a:xfrm>
            <a:off x="2650285" y="6215349"/>
            <a:ext cx="6909391" cy="523220"/>
          </a:xfrm>
          <a:prstGeom prst="rect">
            <a:avLst/>
          </a:prstGeom>
          <a:noFill/>
        </p:spPr>
        <p:txBody>
          <a:bodyPr wrap="none" rtlCol="0">
            <a:spAutoFit/>
          </a:bodyPr>
          <a:lstStyle/>
          <a:p>
            <a:pPr algn="ctr"/>
            <a:r>
              <a:rPr lang="en-US" sz="2800"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2) Are insects shifting their seasonal timing?</a:t>
            </a:r>
          </a:p>
        </p:txBody>
      </p:sp>
      <p:pic>
        <p:nvPicPr>
          <p:cNvPr id="1026" name="Picture 2" descr="Image result for deforestation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22827" y="510279"/>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lobal warming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77681" y="488091"/>
            <a:ext cx="1554480" cy="1554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a:stretch>
            <a:fillRect/>
          </a:stretch>
        </p:blipFill>
        <p:spPr>
          <a:xfrm>
            <a:off x="3077649" y="488091"/>
            <a:ext cx="1580827" cy="1554480"/>
          </a:xfrm>
          <a:prstGeom prst="rect">
            <a:avLst/>
          </a:prstGeom>
        </p:spPr>
      </p:pic>
    </p:spTree>
    <p:extLst>
      <p:ext uri="{BB962C8B-B14F-4D97-AF65-F5344CB8AC3E}">
        <p14:creationId xmlns:p14="http://schemas.microsoft.com/office/powerpoint/2010/main" val="168508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dbun-abundance-map-weekly-2018-en">
            <a:hlinkClick r:id="" action="ppaction://media"/>
            <a:extLst>
              <a:ext uri="{FF2B5EF4-FFF2-40B4-BE49-F238E27FC236}">
                <a16:creationId xmlns:a16="http://schemas.microsoft.com/office/drawing/2014/main" id="{B692F3E5-65D0-4093-BCD6-FAB8BB6AF6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33750"/>
          <a:stretch/>
        </p:blipFill>
        <p:spPr>
          <a:xfrm>
            <a:off x="1524001" y="4"/>
            <a:ext cx="6057900" cy="6094413"/>
          </a:xfrm>
          <a:prstGeom prst="rect">
            <a:avLst/>
          </a:prstGeom>
        </p:spPr>
      </p:pic>
      <p:pic>
        <p:nvPicPr>
          <p:cNvPr id="1026" name="Picture 2" descr="Image result for indigo bunting">
            <a:extLst>
              <a:ext uri="{FF2B5EF4-FFF2-40B4-BE49-F238E27FC236}">
                <a16:creationId xmlns:a16="http://schemas.microsoft.com/office/drawing/2014/main" id="{917CCD4D-0252-4C9A-9FEC-C28B1DCB93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833" r="3958" b="7501"/>
          <a:stretch/>
        </p:blipFill>
        <p:spPr bwMode="auto">
          <a:xfrm flipH="1">
            <a:off x="6278063" y="34249"/>
            <a:ext cx="4367455" cy="3555899"/>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indbun-abundance-map-weekly-2018-en">
            <a:hlinkClick r:id="" action="ppaction://media"/>
            <a:extLst>
              <a:ext uri="{FF2B5EF4-FFF2-40B4-BE49-F238E27FC236}">
                <a16:creationId xmlns:a16="http://schemas.microsoft.com/office/drawing/2014/main" id="{65DCAA73-7C69-4380-82BD-3011AC0146F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2169" t="39816" r="9649" b="56551"/>
          <a:stretch/>
        </p:blipFill>
        <p:spPr>
          <a:xfrm>
            <a:off x="1638300" y="4770042"/>
            <a:ext cx="2743200" cy="811775"/>
          </a:xfrm>
          <a:prstGeom prst="rect">
            <a:avLst/>
          </a:prstGeom>
        </p:spPr>
      </p:pic>
      <p:pic>
        <p:nvPicPr>
          <p:cNvPr id="3" name="Picture 4" descr="Image result for birder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520" t="18559"/>
          <a:stretch/>
        </p:blipFill>
        <p:spPr bwMode="auto">
          <a:xfrm flipH="1">
            <a:off x="6355714" y="4272202"/>
            <a:ext cx="4064948" cy="233516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44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00" fill="hold"/>
                                        <p:tgtEl>
                                          <p:spTgt spid="4"/>
                                        </p:tgtEl>
                                      </p:cBhvr>
                                    </p:cmd>
                                  </p:childTnLst>
                                </p:cTn>
                              </p:par>
                              <p:par>
                                <p:cTn id="7" presetID="1" presetClass="mediacall" presetSubtype="0" fill="hold" nodeType="withEffect">
                                  <p:stCondLst>
                                    <p:cond delay="0"/>
                                  </p:stCondLst>
                                  <p:childTnLst>
                                    <p:cmd type="call" cmd="playFrom(0.0)">
                                      <p:cBhvr>
                                        <p:cTn id="8" dur="13000"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3000" fill="hold" display="0">
                  <p:stCondLst>
                    <p:cond delay="indefinite"/>
                  </p:stCondLst>
                </p:cTn>
                <p:tgtEl>
                  <p:spTgt spid="4"/>
                </p:tgtEl>
              </p:cMediaNode>
            </p:video>
            <p:video>
              <p:cMediaNode vol="80000">
                <p:cTn id="14" repeatCount="3000"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9">
            <a:extLst>
              <a:ext uri="{FF2B5EF4-FFF2-40B4-BE49-F238E27FC236}">
                <a16:creationId xmlns:a16="http://schemas.microsoft.com/office/drawing/2014/main" id="{A0FF0C13-B2B2-49A7-A479-DBF5621C28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8" t="2777" b="57003"/>
          <a:stretch/>
        </p:blipFill>
        <p:spPr bwMode="auto">
          <a:xfrm>
            <a:off x="2626862" y="2754225"/>
            <a:ext cx="6938275" cy="196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34927FC-693A-4E9E-89C1-44E8E9B19166}"/>
              </a:ext>
            </a:extLst>
          </p:cNvPr>
          <p:cNvSpPr txBox="1"/>
          <p:nvPr/>
        </p:nvSpPr>
        <p:spPr>
          <a:xfrm>
            <a:off x="4105275" y="4040089"/>
            <a:ext cx="4017062" cy="523220"/>
          </a:xfrm>
          <a:prstGeom prst="rect">
            <a:avLst/>
          </a:prstGeom>
          <a:noFill/>
        </p:spPr>
        <p:txBody>
          <a:bodyPr wrap="none" rtlCol="0">
            <a:spAutoFit/>
          </a:bodyPr>
          <a:lstStyle/>
          <a:p>
            <a:r>
              <a:rPr lang="en-US" sz="2800" dirty="0">
                <a:solidFill>
                  <a:prstClr val="white"/>
                </a:solidFill>
                <a:latin typeface="Segoe UI Semilight" panose="020B0402040204020203" pitchFamily="34" charset="0"/>
                <a:cs typeface="Segoe UI Semilight" panose="020B0402040204020203" pitchFamily="34" charset="0"/>
              </a:rPr>
              <a:t>caterpillarscount.unc.edu</a:t>
            </a:r>
          </a:p>
        </p:txBody>
      </p:sp>
      <p:sp>
        <p:nvSpPr>
          <p:cNvPr id="8" name="AutoShape 3">
            <a:extLst>
              <a:ext uri="{FF2B5EF4-FFF2-40B4-BE49-F238E27FC236}">
                <a16:creationId xmlns:a16="http://schemas.microsoft.com/office/drawing/2014/main" id="{F3E7843A-30B5-4540-B273-812540F623DD}"/>
              </a:ext>
            </a:extLst>
          </p:cNvPr>
          <p:cNvSpPr>
            <a:spLocks noChangeAspect="1" noChangeArrowheads="1" noTextEdit="1"/>
          </p:cNvSpPr>
          <p:nvPr/>
        </p:nvSpPr>
        <p:spPr bwMode="auto">
          <a:xfrm>
            <a:off x="1811339" y="1568454"/>
            <a:ext cx="876300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9043" t="25276" r="22695"/>
          <a:stretch/>
        </p:blipFill>
        <p:spPr>
          <a:xfrm>
            <a:off x="1617665" y="866180"/>
            <a:ext cx="2822713" cy="2317501"/>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nvGrpSpPr>
          <p:cNvPr id="27" name="Group 26"/>
          <p:cNvGrpSpPr/>
          <p:nvPr/>
        </p:nvGrpSpPr>
        <p:grpSpPr>
          <a:xfrm>
            <a:off x="7614701" y="1099473"/>
            <a:ext cx="2981022" cy="1953833"/>
            <a:chOff x="3104821" y="45027"/>
            <a:chExt cx="3113088" cy="2060575"/>
          </a:xfrm>
        </p:grpSpPr>
        <p:grpSp>
          <p:nvGrpSpPr>
            <p:cNvPr id="20" name="Group 19"/>
            <p:cNvGrpSpPr/>
            <p:nvPr/>
          </p:nvGrpSpPr>
          <p:grpSpPr>
            <a:xfrm>
              <a:off x="3104821" y="45027"/>
              <a:ext cx="3113088" cy="2060575"/>
              <a:chOff x="3104821" y="45027"/>
              <a:chExt cx="3113088" cy="2060575"/>
            </a:xfrm>
          </p:grpSpPr>
          <p:grpSp>
            <p:nvGrpSpPr>
              <p:cNvPr id="14" name="Group 4"/>
              <p:cNvGrpSpPr>
                <a:grpSpLocks noChangeAspect="1"/>
              </p:cNvGrpSpPr>
              <p:nvPr/>
            </p:nvGrpSpPr>
            <p:grpSpPr bwMode="auto">
              <a:xfrm>
                <a:off x="3104821" y="45027"/>
                <a:ext cx="3113088" cy="2060575"/>
                <a:chOff x="2386" y="606"/>
                <a:chExt cx="1961" cy="1298"/>
              </a:xfrm>
              <a:effectLst>
                <a:outerShdw blurRad="50800" dist="38100" dir="2700000" algn="tl" rotWithShape="0">
                  <a:prstClr val="black">
                    <a:alpha val="40000"/>
                  </a:prstClr>
                </a:outerShdw>
              </a:effectLst>
            </p:grpSpPr>
            <p:sp>
              <p:nvSpPr>
                <p:cNvPr id="15" name="AutoShape 3"/>
                <p:cNvSpPr>
                  <a:spLocks noChangeAspect="1" noChangeArrowheads="1" noTextEdit="1"/>
                </p:cNvSpPr>
                <p:nvPr/>
              </p:nvSpPr>
              <p:spPr bwMode="auto">
                <a:xfrm>
                  <a:off x="2386" y="606"/>
                  <a:ext cx="1961" cy="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panose="020F0502020204030204"/>
                  </a:endParaRPr>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6" y="606"/>
                  <a:ext cx="1965" cy="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15"/>
              <p:cNvSpPr txBox="1"/>
              <p:nvPr/>
            </p:nvSpPr>
            <p:spPr>
              <a:xfrm>
                <a:off x="4983272" y="170748"/>
                <a:ext cx="1155274" cy="623215"/>
              </a:xfrm>
              <a:prstGeom prst="rect">
                <a:avLst/>
              </a:prstGeom>
              <a:solidFill>
                <a:schemeClr val="bg1"/>
              </a:solidFill>
            </p:spPr>
            <p:txBody>
              <a:bodyPr wrap="none" lIns="45720" tIns="18288" rIns="45720" bIns="18288" rtlCol="0">
                <a:spAutoFit/>
              </a:bodyPr>
              <a:lstStyle/>
              <a:p>
                <a:pPr algn="ctr"/>
                <a:r>
                  <a:rPr lang="en-US" dirty="0">
                    <a:solidFill>
                      <a:prstClr val="black"/>
                    </a:solidFill>
                    <a:latin typeface="Segoe UI Semilight" panose="020B0402040204020203" pitchFamily="34" charset="0"/>
                    <a:cs typeface="Segoe UI Semilight" panose="020B0402040204020203" pitchFamily="34" charset="0"/>
                  </a:rPr>
                  <a:t>Peak date:</a:t>
                </a:r>
              </a:p>
              <a:p>
                <a:pPr algn="ctr"/>
                <a:r>
                  <a:rPr lang="en-US" dirty="0">
                    <a:solidFill>
                      <a:prstClr val="black"/>
                    </a:solidFill>
                    <a:latin typeface="Segoe UI Semilight" panose="020B0402040204020203" pitchFamily="34" charset="0"/>
                    <a:cs typeface="Segoe UI Semilight" panose="020B0402040204020203" pitchFamily="34" charset="0"/>
                  </a:rPr>
                  <a:t>June 12</a:t>
                </a:r>
              </a:p>
            </p:txBody>
          </p:sp>
          <p:sp>
            <p:nvSpPr>
              <p:cNvPr id="17" name="Arc 16"/>
              <p:cNvSpPr/>
              <p:nvPr/>
            </p:nvSpPr>
            <p:spPr>
              <a:xfrm>
                <a:off x="4661365" y="469124"/>
                <a:ext cx="435418" cy="267566"/>
              </a:xfrm>
              <a:prstGeom prst="arc">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panose="020F0502020204030204"/>
                </a:endParaRPr>
              </a:p>
            </p:txBody>
          </p:sp>
        </p:grpSp>
        <p:pic>
          <p:nvPicPr>
            <p:cNvPr id="13" name="Picture 22" descr="http://static.flickr.com/2238/2148457971_8475d5226d.jpg">
              <a:extLst>
                <a:ext uri="{FF2B5EF4-FFF2-40B4-BE49-F238E27FC236}">
                  <a16:creationId xmlns:a16="http://schemas.microsoft.com/office/drawing/2014/main" id="{EFC29721-2E45-4F8B-911C-A58FBF50A270}"/>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467" b="69067" l="6564" r="86873"/>
                      </a14:imgEffect>
                    </a14:imgLayer>
                  </a14:imgProps>
                </a:ext>
                <a:ext uri="{28A0092B-C50C-407E-A947-70E740481C1C}">
                  <a14:useLocalDpi xmlns:a14="http://schemas.microsoft.com/office/drawing/2010/main" val="0"/>
                </a:ext>
              </a:extLst>
            </a:blip>
            <a:srcRect l="4022" t="2914" r="3816" b="23467"/>
            <a:stretch/>
          </p:blipFill>
          <p:spPr bwMode="auto">
            <a:xfrm>
              <a:off x="3667991" y="159027"/>
              <a:ext cx="921815" cy="1031619"/>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l="3047" t="15304" r="22869"/>
          <a:stretch/>
        </p:blipFill>
        <p:spPr>
          <a:xfrm>
            <a:off x="8122338" y="3904172"/>
            <a:ext cx="2494764" cy="2139099"/>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p:cNvPicPr>
            <a:picLocks noChangeAspect="1"/>
          </p:cNvPicPr>
          <p:nvPr/>
        </p:nvPicPr>
        <p:blipFill>
          <a:blip r:embed="rId8"/>
          <a:stretch>
            <a:fillRect/>
          </a:stretch>
        </p:blipFill>
        <p:spPr>
          <a:xfrm>
            <a:off x="1617661" y="3885955"/>
            <a:ext cx="2108851" cy="2003691"/>
          </a:xfrm>
          <a:prstGeom prst="rect">
            <a:avLst/>
          </a:prstGeom>
          <a:effectLst>
            <a:outerShdw blurRad="50800" dist="38100" dir="2700000" algn="tl" rotWithShape="0">
              <a:prstClr val="black">
                <a:alpha val="40000"/>
              </a:prstClr>
            </a:outerShdw>
          </a:effectLst>
        </p:spPr>
      </p:pic>
      <p:pic>
        <p:nvPicPr>
          <p:cNvPr id="24" name="Picture 23"/>
          <p:cNvPicPr>
            <a:picLocks noChangeAspect="1"/>
          </p:cNvPicPr>
          <p:nvPr/>
        </p:nvPicPr>
        <p:blipFill>
          <a:blip r:embed="rId9"/>
          <a:stretch>
            <a:fillRect/>
          </a:stretch>
        </p:blipFill>
        <p:spPr>
          <a:xfrm>
            <a:off x="4863280" y="4792131"/>
            <a:ext cx="2501059" cy="1730340"/>
          </a:xfrm>
          <a:prstGeom prst="rect">
            <a:avLst/>
          </a:prstGeom>
          <a:effectLst>
            <a:outerShdw blurRad="50800" dist="38100" dir="2700000" algn="tl" rotWithShape="0">
              <a:prstClr val="black">
                <a:alpha val="40000"/>
              </a:prstClr>
            </a:outerShdw>
          </a:effectLst>
        </p:spPr>
      </p:pic>
      <p:sp>
        <p:nvSpPr>
          <p:cNvPr id="26" name="TextBox 25"/>
          <p:cNvSpPr txBox="1"/>
          <p:nvPr/>
        </p:nvSpPr>
        <p:spPr>
          <a:xfrm>
            <a:off x="5186215" y="6529982"/>
            <a:ext cx="1855188" cy="313932"/>
          </a:xfrm>
          <a:prstGeom prst="rect">
            <a:avLst/>
          </a:prstGeom>
          <a:no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Learning activities</a:t>
            </a:r>
          </a:p>
        </p:txBody>
      </p:sp>
      <p:pic>
        <p:nvPicPr>
          <p:cNvPr id="25" name="Picture 24"/>
          <p:cNvPicPr>
            <a:picLocks noChangeAspect="1"/>
          </p:cNvPicPr>
          <p:nvPr/>
        </p:nvPicPr>
        <p:blipFill>
          <a:blip r:embed="rId10"/>
          <a:stretch>
            <a:fillRect/>
          </a:stretch>
        </p:blipFill>
        <p:spPr>
          <a:xfrm>
            <a:off x="4621129" y="313490"/>
            <a:ext cx="2790991" cy="1637889"/>
          </a:xfrm>
          <a:prstGeom prst="rect">
            <a:avLst/>
          </a:prstGeom>
          <a:effectLst>
            <a:outerShdw blurRad="50800" dist="38100" dir="2700000" algn="tl" rotWithShape="0">
              <a:prstClr val="black">
                <a:alpha val="40000"/>
              </a:prstClr>
            </a:outerShdw>
          </a:effectLst>
        </p:spPr>
      </p:pic>
      <p:sp>
        <p:nvSpPr>
          <p:cNvPr id="29" name="TextBox 28"/>
          <p:cNvSpPr txBox="1"/>
          <p:nvPr/>
        </p:nvSpPr>
        <p:spPr>
          <a:xfrm>
            <a:off x="8071084" y="808837"/>
            <a:ext cx="2371610" cy="313932"/>
          </a:xfrm>
          <a:prstGeom prst="rect">
            <a:avLst/>
          </a:prstGeom>
          <a:solidFill>
            <a:schemeClr val="bg1"/>
          </a:solid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Data visualization tools</a:t>
            </a:r>
          </a:p>
        </p:txBody>
      </p:sp>
      <p:sp>
        <p:nvSpPr>
          <p:cNvPr id="30" name="TextBox 29"/>
          <p:cNvSpPr txBox="1"/>
          <p:nvPr/>
        </p:nvSpPr>
        <p:spPr>
          <a:xfrm>
            <a:off x="4421116" y="1"/>
            <a:ext cx="3222549" cy="313932"/>
          </a:xfrm>
          <a:prstGeom prst="rect">
            <a:avLst/>
          </a:prstGeom>
          <a:no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Training resources / mobile app</a:t>
            </a:r>
          </a:p>
        </p:txBody>
      </p:sp>
      <p:sp>
        <p:nvSpPr>
          <p:cNvPr id="31" name="TextBox 30"/>
          <p:cNvSpPr txBox="1"/>
          <p:nvPr/>
        </p:nvSpPr>
        <p:spPr>
          <a:xfrm>
            <a:off x="2066965" y="542750"/>
            <a:ext cx="1733680" cy="313932"/>
          </a:xfrm>
          <a:prstGeom prst="rect">
            <a:avLst/>
          </a:prstGeom>
          <a:no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Conduct surveys</a:t>
            </a:r>
          </a:p>
        </p:txBody>
      </p:sp>
      <p:sp>
        <p:nvSpPr>
          <p:cNvPr id="32" name="TextBox 31"/>
          <p:cNvSpPr txBox="1"/>
          <p:nvPr/>
        </p:nvSpPr>
        <p:spPr>
          <a:xfrm>
            <a:off x="8595128" y="6004731"/>
            <a:ext cx="1764266" cy="590931"/>
          </a:xfrm>
          <a:prstGeom prst="rect">
            <a:avLst/>
          </a:prstGeom>
          <a:no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Nature centers / </a:t>
            </a:r>
          </a:p>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school groups</a:t>
            </a:r>
          </a:p>
        </p:txBody>
      </p:sp>
      <p:sp>
        <p:nvSpPr>
          <p:cNvPr id="33" name="TextBox 32"/>
          <p:cNvSpPr txBox="1"/>
          <p:nvPr/>
        </p:nvSpPr>
        <p:spPr>
          <a:xfrm>
            <a:off x="1908615" y="5886304"/>
            <a:ext cx="1573508" cy="590931"/>
          </a:xfrm>
          <a:prstGeom prst="rect">
            <a:avLst/>
          </a:prstGeom>
          <a:noFill/>
        </p:spPr>
        <p:txBody>
          <a:bodyPr wrap="none" lIns="45720" tIns="18288" rIns="45720" bIns="18288" rtlCol="0">
            <a:spAutoFit/>
          </a:bodyPr>
          <a:lstStyle/>
          <a:p>
            <a:pPr algn="ctr"/>
            <a:r>
              <a:rPr lang="en-US" sz="3600"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Join us!</a:t>
            </a:r>
          </a:p>
        </p:txBody>
      </p:sp>
      <p:pic>
        <p:nvPicPr>
          <p:cNvPr id="2057" name="Picture 9" descr="Image result for inaturalist"/>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36031" r="28264" b="32069"/>
          <a:stretch/>
        </p:blipFill>
        <p:spPr bwMode="auto">
          <a:xfrm>
            <a:off x="5373691" y="2009825"/>
            <a:ext cx="1285863" cy="26239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5433438" y="2156926"/>
            <a:ext cx="1172565" cy="313932"/>
          </a:xfrm>
          <a:prstGeom prst="rect">
            <a:avLst/>
          </a:prstGeom>
          <a:noFill/>
        </p:spPr>
        <p:txBody>
          <a:bodyPr wrap="none" lIns="45720" tIns="18288" rIns="45720" bIns="18288" rtlCol="0">
            <a:spAutoFit/>
          </a:bodyPr>
          <a:lstStyle/>
          <a:p>
            <a:pPr algn="ctr"/>
            <a:r>
              <a:rPr lang="en-US" b="1" dirty="0">
                <a:solidFill>
                  <a:prstClr val="black"/>
                </a:solidFill>
                <a:effectLst>
                  <a:outerShdw blurRad="50800" dist="38100" dir="2700000" algn="tl" rotWithShape="0">
                    <a:prstClr val="black">
                      <a:alpha val="40000"/>
                    </a:prstClr>
                  </a:outerShdw>
                </a:effectLst>
                <a:latin typeface="Segoe UI Semilight" panose="020B0402040204020203" pitchFamily="34" charset="0"/>
                <a:cs typeface="Segoe UI Semilight" panose="020B0402040204020203" pitchFamily="34" charset="0"/>
              </a:rPr>
              <a:t>integration</a:t>
            </a:r>
          </a:p>
        </p:txBody>
      </p:sp>
      <p:pic>
        <p:nvPicPr>
          <p:cNvPr id="2" name="Picture 1">
            <a:extLst>
              <a:ext uri="{FF2B5EF4-FFF2-40B4-BE49-F238E27FC236}">
                <a16:creationId xmlns:a16="http://schemas.microsoft.com/office/drawing/2014/main" id="{DC8F89FA-A994-48A9-A438-79C32AD8CD73}"/>
              </a:ext>
            </a:extLst>
          </p:cNvPr>
          <p:cNvPicPr>
            <a:picLocks noChangeAspect="1"/>
          </p:cNvPicPr>
          <p:nvPr/>
        </p:nvPicPr>
        <p:blipFill>
          <a:blip r:embed="rId12"/>
          <a:stretch>
            <a:fillRect/>
          </a:stretch>
        </p:blipFill>
        <p:spPr>
          <a:xfrm>
            <a:off x="4647562" y="488807"/>
            <a:ext cx="1285863" cy="1442988"/>
          </a:xfrm>
          <a:prstGeom prst="rect">
            <a:avLst/>
          </a:prstGeom>
        </p:spPr>
      </p:pic>
    </p:spTree>
    <p:extLst>
      <p:ext uri="{BB962C8B-B14F-4D97-AF65-F5344CB8AC3E}">
        <p14:creationId xmlns:p14="http://schemas.microsoft.com/office/powerpoint/2010/main" val="421709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animBg="1"/>
      <p:bldP spid="30" grpId="0"/>
      <p:bldP spid="31" grpId="0"/>
      <p:bldP spid="32" grpId="0"/>
      <p:bldP spid="33" grpId="0"/>
      <p:bldP spid="38" grpId="0"/>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19005</TotalTime>
  <Words>931</Words>
  <Application>Microsoft Office PowerPoint</Application>
  <PresentationFormat>Widescreen</PresentationFormat>
  <Paragraphs>181</Paragraphs>
  <Slides>41</Slides>
  <Notes>7</Notes>
  <HiddenSlides>0</HiddenSlides>
  <MMClips>4</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41</vt:i4>
      </vt:variant>
    </vt:vector>
  </HeadingPairs>
  <TitlesOfParts>
    <vt:vector size="53" baseType="lpstr">
      <vt:lpstr>Arial</vt:lpstr>
      <vt:lpstr>Calibri</vt:lpstr>
      <vt:lpstr>Calibri Light</vt:lpstr>
      <vt:lpstr>Kaushan Script</vt:lpstr>
      <vt:lpstr>Montserrat Light</vt:lpstr>
      <vt:lpstr>Montserrat SemiBold</vt:lpstr>
      <vt:lpstr>Roboto Slab</vt:lpstr>
      <vt:lpstr>Segoe UI Semilight</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Setting up a site</vt:lpstr>
      <vt:lpstr>Setting up a site</vt:lpstr>
      <vt:lpstr>PowerPoint Presentation</vt:lpstr>
      <vt:lpstr>PowerPoint Presentation</vt:lpstr>
      <vt:lpstr>PowerPoint Presentation</vt:lpstr>
      <vt:lpstr>PowerPoint Presentation</vt:lpstr>
      <vt:lpstr>PowerPoint Presentation</vt:lpstr>
      <vt:lpstr>PowerPoint Presentation</vt:lpstr>
      <vt:lpstr>Create account / Sign in</vt:lpstr>
      <vt:lpstr>Create account / Sign in</vt:lpstr>
      <vt:lpstr>Create account / Sign in</vt:lpstr>
      <vt:lpstr>PowerPoint Presentation</vt:lpstr>
      <vt:lpstr>PowerPoint Presentation</vt:lpstr>
      <vt:lpstr>PowerPoint Presentation</vt:lpstr>
      <vt:lpstr>Optionally submit a photo…</vt:lpstr>
      <vt:lpstr>PowerPoint Presentation</vt:lpstr>
      <vt:lpstr>PowerPoint Presentation</vt:lpstr>
      <vt:lpstr>PowerPoint Presentation</vt:lpstr>
      <vt:lpstr>https://caterpillarscount.unc.edu/mapsAndGraphs </vt:lpstr>
      <vt:lpstr>PowerPoint Presentation</vt:lpstr>
      <vt:lpstr>PowerPoint Presentation</vt:lpstr>
      <vt:lpstr>PowerPoint Presentation</vt:lpstr>
      <vt:lpstr>PowerPoint Presentation</vt:lpstr>
      <vt:lpstr>Join Us! </vt:lpstr>
    </vt:vector>
  </TitlesOfParts>
  <Company>The University of North Carolina at Chapel Hill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 User</dc:creator>
  <cp:lastModifiedBy>Hurlbert, Allen Hartley</cp:lastModifiedBy>
  <cp:revision>520</cp:revision>
  <dcterms:created xsi:type="dcterms:W3CDTF">2012-03-06T01:42:56Z</dcterms:created>
  <dcterms:modified xsi:type="dcterms:W3CDTF">2025-04-17T14:53:55Z</dcterms:modified>
</cp:coreProperties>
</file>